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93" r:id="rId4"/>
    <p:sldId id="259" r:id="rId5"/>
    <p:sldId id="294" r:id="rId6"/>
    <p:sldId id="261" r:id="rId7"/>
    <p:sldId id="262" r:id="rId8"/>
    <p:sldId id="263" r:id="rId9"/>
    <p:sldId id="264" r:id="rId10"/>
    <p:sldId id="288" r:id="rId11"/>
    <p:sldId id="275" r:id="rId12"/>
    <p:sldId id="286" r:id="rId13"/>
    <p:sldId id="265" r:id="rId14"/>
    <p:sldId id="267" r:id="rId15"/>
    <p:sldId id="269" r:id="rId16"/>
    <p:sldId id="291" r:id="rId17"/>
    <p:sldId id="292" r:id="rId18"/>
    <p:sldId id="280" r:id="rId19"/>
    <p:sldId id="271" r:id="rId20"/>
    <p:sldId id="272" r:id="rId21"/>
    <p:sldId id="273" r:id="rId22"/>
    <p:sldId id="274" r:id="rId23"/>
    <p:sldId id="268" r:id="rId24"/>
    <p:sldId id="266" r:id="rId25"/>
    <p:sldId id="276" r:id="rId26"/>
    <p:sldId id="290" r:id="rId27"/>
    <p:sldId id="270" r:id="rId28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638" autoAdjust="0"/>
  </p:normalViewPr>
  <p:slideViewPr>
    <p:cSldViewPr>
      <p:cViewPr varScale="1">
        <p:scale>
          <a:sx n="70" d="100"/>
          <a:sy n="70" d="100"/>
        </p:scale>
        <p:origin x="-5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0818F9-9E3B-45D6-B42B-4E30D2C664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117B77F-C296-440C-8C3E-401878614363}" type="datetimeFigureOut">
              <a:rPr lang="is-IS"/>
              <a:pPr>
                <a:defRPr/>
              </a:pPr>
              <a:t>28.3.2011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s-I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658518-62A2-4C19-8EAE-93ED941D5A02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658518-62A2-4C19-8EAE-93ED941D5A02}" type="slidenum">
              <a:rPr lang="is-IS" smtClean="0"/>
              <a:pPr>
                <a:defRPr/>
              </a:pPr>
              <a:t>4</a:t>
            </a:fld>
            <a:endParaRPr lang="is-I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C54059-4338-4584-AEA9-097745A397AB}" type="slidenum">
              <a:rPr lang="is-IS" smtClean="0"/>
              <a:pPr/>
              <a:t>9</a:t>
            </a:fld>
            <a:endParaRPr lang="is-I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useti_merki_sloga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45370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E3E84-D15E-47A6-8108-7E60C446A7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BD094-AE38-47A2-9189-53466C7EBC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5A1D1-BA19-45EB-9AE2-743D985005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338" y="274638"/>
            <a:ext cx="59864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s-I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DCD42-F5CE-4507-9EFE-E7E3497BB4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BC2DB-1379-4591-B185-6F1D0FA2E6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81561-A1D3-4244-A5FB-83E2A83ABD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E7A6A-C00F-429A-B22F-294F107121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477E7-033F-4E0A-A488-7D27201942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2E15-C80F-435F-8939-4C2241A3C1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82994-6932-412C-BCC0-0C3104F700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89A99-F1F9-48C9-AB10-6E86C02858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s-I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69372-6E97-421B-B844-80125615A4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274638"/>
            <a:ext cx="5986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646E5C-8536-490F-8407-4C01DB1CEB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buseti_merki_sloga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188913"/>
            <a:ext cx="20891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newworldencyclopedia.org/entry/Image:Philipp_Jakob_Loutherbourg_d._J._002.jp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66991"/>
            <a:ext cx="9144000" cy="289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496" y="5156547"/>
            <a:ext cx="8856984" cy="129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Hugleiðingar um húsnæði,ólík sjónarmið, búseturéttur</a:t>
            </a: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Gísli</a:t>
            </a: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Örn</a:t>
            </a: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Bjarnhéðinsson</a:t>
            </a: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GB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framkvæmdastjóri</a:t>
            </a:r>
            <a:endParaRPr kumimoji="0" lang="en-GB" sz="2400" b="0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627313" y="115888"/>
            <a:ext cx="5986462" cy="563562"/>
          </a:xfrm>
        </p:spPr>
        <p:txBody>
          <a:bodyPr/>
          <a:lstStyle/>
          <a:p>
            <a:r>
              <a:rPr lang="is-IS" sz="2400" smtClean="0"/>
              <a:t>Hvernig lítur markaðurinn út í framtíðinni?</a:t>
            </a:r>
          </a:p>
        </p:txBody>
      </p:sp>
      <p:sp>
        <p:nvSpPr>
          <p:cNvPr id="4" name="Oval 3"/>
          <p:cNvSpPr/>
          <p:nvPr/>
        </p:nvSpPr>
        <p:spPr>
          <a:xfrm>
            <a:off x="250825" y="836613"/>
            <a:ext cx="3924300" cy="3384550"/>
          </a:xfrm>
          <a:prstGeom prst="ellipse">
            <a:avLst/>
          </a:prstGeom>
          <a:solidFill>
            <a:srgbClr val="0070C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s-IS" sz="1400" u="sng" dirty="0">
                <a:solidFill>
                  <a:schemeClr val="tx1"/>
                </a:solidFill>
              </a:rPr>
              <a:t>Almennar eignaíbúðir </a:t>
            </a:r>
            <a:r>
              <a:rPr lang="is-IS" sz="1400" dirty="0">
                <a:solidFill>
                  <a:schemeClr val="tx1"/>
                </a:solidFill>
              </a:rPr>
              <a:t>af ólíkum gerðum, </a:t>
            </a:r>
            <a:r>
              <a:rPr lang="is-IS" sz="1400" dirty="0" err="1">
                <a:solidFill>
                  <a:schemeClr val="tx1"/>
                </a:solidFill>
              </a:rPr>
              <a:t>hefðb</a:t>
            </a:r>
            <a:r>
              <a:rPr lang="is-IS" sz="1400" dirty="0">
                <a:solidFill>
                  <a:schemeClr val="tx1"/>
                </a:solidFill>
              </a:rPr>
              <a:t>, kaupleiga. afborganalaus....</a:t>
            </a:r>
          </a:p>
          <a:p>
            <a:pPr algn="ctr">
              <a:defRPr/>
            </a:pPr>
            <a:endParaRPr lang="is-IS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s-IS" sz="1400" dirty="0">
                <a:solidFill>
                  <a:schemeClr val="tx1"/>
                </a:solidFill>
              </a:rPr>
              <a:t>“Eigin herra með </a:t>
            </a:r>
          </a:p>
          <a:p>
            <a:pPr algn="ctr">
              <a:defRPr/>
            </a:pPr>
            <a:r>
              <a:rPr lang="is-IS" sz="1400" dirty="0">
                <a:solidFill>
                  <a:schemeClr val="tx1"/>
                </a:solidFill>
              </a:rPr>
              <a:t>öllum kostum og göllum”</a:t>
            </a:r>
          </a:p>
          <a:p>
            <a:pPr algn="ctr">
              <a:defRPr/>
            </a:pPr>
            <a:endParaRPr lang="is-IS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s-IS" sz="1400" dirty="0">
                <a:solidFill>
                  <a:schemeClr val="tx1"/>
                </a:solidFill>
              </a:rPr>
              <a:t>Hvatar til lánveitinga eðlilegir og hægt að skila lyklum</a:t>
            </a:r>
          </a:p>
        </p:txBody>
      </p:sp>
      <p:sp>
        <p:nvSpPr>
          <p:cNvPr id="5" name="Oval 4"/>
          <p:cNvSpPr/>
          <p:nvPr/>
        </p:nvSpPr>
        <p:spPr>
          <a:xfrm>
            <a:off x="1331913" y="3141663"/>
            <a:ext cx="3384550" cy="2879725"/>
          </a:xfrm>
          <a:prstGeom prst="ellipse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s-IS" sz="1400" u="sng" dirty="0">
                <a:solidFill>
                  <a:schemeClr val="tx1"/>
                </a:solidFill>
              </a:rPr>
              <a:t>Búseturéttur</a:t>
            </a:r>
            <a:r>
              <a:rPr lang="is-IS" sz="1400" dirty="0">
                <a:solidFill>
                  <a:schemeClr val="tx1"/>
                </a:solidFill>
              </a:rPr>
              <a:t> – mörg mismunandi félög með misjafnar áherslur </a:t>
            </a:r>
          </a:p>
          <a:p>
            <a:pPr algn="ctr">
              <a:defRPr/>
            </a:pPr>
            <a:endParaRPr lang="is-IS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s-IS" sz="1400" dirty="0">
                <a:solidFill>
                  <a:schemeClr val="tx1"/>
                </a:solidFill>
              </a:rPr>
              <a:t>“Eigin herra innandyra og óuppsegjanlegt – mismunandi áherslur og eignamyndun”</a:t>
            </a:r>
          </a:p>
        </p:txBody>
      </p:sp>
      <p:sp>
        <p:nvSpPr>
          <p:cNvPr id="6" name="Oval 5"/>
          <p:cNvSpPr/>
          <p:nvPr/>
        </p:nvSpPr>
        <p:spPr>
          <a:xfrm>
            <a:off x="4500563" y="4365625"/>
            <a:ext cx="2592387" cy="2087563"/>
          </a:xfrm>
          <a:prstGeom prst="ellipse">
            <a:avLst/>
          </a:prstGeom>
          <a:solidFill>
            <a:srgbClr val="FFC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s-IS" sz="1400" u="sng" dirty="0">
                <a:solidFill>
                  <a:schemeClr val="tx1"/>
                </a:solidFill>
              </a:rPr>
              <a:t>Leigufélög</a:t>
            </a:r>
            <a:r>
              <a:rPr lang="is-IS" sz="1400" dirty="0">
                <a:solidFill>
                  <a:schemeClr val="tx1"/>
                </a:solidFill>
              </a:rPr>
              <a:t> og leiguíbúðir, stór og smá, hagnaðardrifin og elta markaðasverð.</a:t>
            </a:r>
          </a:p>
        </p:txBody>
      </p:sp>
      <p:sp>
        <p:nvSpPr>
          <p:cNvPr id="7" name="Oval 6"/>
          <p:cNvSpPr/>
          <p:nvPr/>
        </p:nvSpPr>
        <p:spPr>
          <a:xfrm>
            <a:off x="4067175" y="2708275"/>
            <a:ext cx="2449513" cy="2016125"/>
          </a:xfrm>
          <a:prstGeom prst="ellipse">
            <a:avLst/>
          </a:prstGeom>
          <a:solidFill>
            <a:srgbClr val="C0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s-IS" sz="1400" u="sng" dirty="0">
                <a:solidFill>
                  <a:schemeClr val="tx1"/>
                </a:solidFill>
              </a:rPr>
              <a:t>Afnotaréttur</a:t>
            </a:r>
            <a:r>
              <a:rPr lang="is-IS" sz="1400" dirty="0">
                <a:solidFill>
                  <a:schemeClr val="tx1"/>
                </a:solidFill>
              </a:rPr>
              <a:t> – vantar lagaumhverfi en í raun leigusamningur</a:t>
            </a:r>
          </a:p>
        </p:txBody>
      </p:sp>
      <p:sp>
        <p:nvSpPr>
          <p:cNvPr id="8" name="Oval 7"/>
          <p:cNvSpPr/>
          <p:nvPr/>
        </p:nvSpPr>
        <p:spPr>
          <a:xfrm>
            <a:off x="6084888" y="2852738"/>
            <a:ext cx="2843212" cy="2232025"/>
          </a:xfrm>
          <a:prstGeom prst="ellipse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s-IS" sz="1400" u="sng" dirty="0">
                <a:solidFill>
                  <a:schemeClr val="tx1"/>
                </a:solidFill>
              </a:rPr>
              <a:t>Leigufélög í eigu sveitarfélaga</a:t>
            </a:r>
            <a:r>
              <a:rPr lang="is-IS" sz="1400" dirty="0">
                <a:solidFill>
                  <a:schemeClr val="tx1"/>
                </a:solidFill>
              </a:rPr>
              <a:t>– sinna félagslegri skyldu en ætti að halda mjög smá. Fyrir þá sem hafa ekki í önnur hús að venda.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23850" y="6524625"/>
            <a:ext cx="83518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Box 11"/>
          <p:cNvSpPr txBox="1">
            <a:spLocks noChangeArrowheads="1"/>
          </p:cNvSpPr>
          <p:nvPr/>
        </p:nvSpPr>
        <p:spPr bwMode="auto">
          <a:xfrm>
            <a:off x="234950" y="6183313"/>
            <a:ext cx="2663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s-IS"/>
              <a:t>Öryggi, sjálfsvirðing, stolt, sjálfstæði </a:t>
            </a:r>
          </a:p>
        </p:txBody>
      </p:sp>
      <p:sp>
        <p:nvSpPr>
          <p:cNvPr id="10250" name="TextBox 12"/>
          <p:cNvSpPr txBox="1">
            <a:spLocks noChangeArrowheads="1"/>
          </p:cNvSpPr>
          <p:nvPr/>
        </p:nvSpPr>
        <p:spPr bwMode="auto">
          <a:xfrm>
            <a:off x="8388350" y="5805488"/>
            <a:ext cx="43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s-IS" sz="3200"/>
              <a:t>-</a:t>
            </a:r>
          </a:p>
        </p:txBody>
      </p:sp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34925" y="5805488"/>
            <a:ext cx="433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s-IS" sz="3200"/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40200" y="620713"/>
            <a:ext cx="507523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is-IS" sz="1600" dirty="0"/>
              <a:t>Einfaldar húsnæðisbætur óháð vali, á einni hendi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s-IS" sz="1600" dirty="0"/>
              <a:t>Endurskoðun á lögum – styrkja rétt og laga agnúa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s-IS" sz="1600" dirty="0"/>
              <a:t>Endurskoðun á lánveitingum til búseturéttar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s-IS" sz="1600" dirty="0"/>
              <a:t>Skilgreina afnotaréttinn/íbúðaréttinn í lögum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s-IS" sz="1600" dirty="0"/>
              <a:t>Gera ráð fyrir mismunandi formum í skipulagi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s-IS" sz="1600" dirty="0"/>
              <a:t>Auðvelda fjölbreytileika í byggingareglugerð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is-IS" sz="1600" dirty="0"/>
          </a:p>
          <a:p>
            <a:pPr marL="342900" indent="-342900">
              <a:defRPr/>
            </a:pPr>
            <a:r>
              <a:rPr lang="is-IS" sz="1600" dirty="0"/>
              <a:t>Einfaldur, frjáls, fjölbreyttur, sveigjanlegur</a:t>
            </a:r>
          </a:p>
          <a:p>
            <a:pPr>
              <a:buFont typeface="Arial" pitchFamily="34" charset="0"/>
              <a:buChar char="•"/>
              <a:defRPr/>
            </a:pPr>
            <a:endParaRPr lang="is-I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188913"/>
            <a:ext cx="5986463" cy="868362"/>
          </a:xfrm>
        </p:spPr>
        <p:txBody>
          <a:bodyPr/>
          <a:lstStyle/>
          <a:p>
            <a:pPr eaLnBrk="1" hangingPunct="1"/>
            <a:r>
              <a:rPr lang="is-IS" sz="2800" smtClean="0"/>
              <a:t>Samanburður á valkostum</a:t>
            </a:r>
            <a:endParaRPr lang="en-GB" sz="2800" smtClean="0"/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1476375" y="1484313"/>
            <a:ext cx="180022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s-IS"/>
              <a:t>Eignaríbúð</a:t>
            </a:r>
            <a:endParaRPr lang="en-GB"/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3349625" y="1484313"/>
            <a:ext cx="180022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s-IS"/>
              <a:t>Búseturéttur</a:t>
            </a:r>
            <a:endParaRPr lang="en-GB"/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5221288" y="1484313"/>
            <a:ext cx="180022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s-IS"/>
              <a:t>Leiguíbúð*</a:t>
            </a:r>
            <a:endParaRPr lang="en-GB"/>
          </a:p>
        </p:txBody>
      </p:sp>
      <p:sp>
        <p:nvSpPr>
          <p:cNvPr id="11270" name="Rectangle 12"/>
          <p:cNvSpPr>
            <a:spLocks noChangeArrowheads="1"/>
          </p:cNvSpPr>
          <p:nvPr/>
        </p:nvSpPr>
        <p:spPr bwMode="auto">
          <a:xfrm>
            <a:off x="7092950" y="1484313"/>
            <a:ext cx="180022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s-IS"/>
              <a:t>Félagslegt húsn.</a:t>
            </a:r>
            <a:endParaRPr lang="en-GB"/>
          </a:p>
        </p:txBody>
      </p:sp>
      <p:graphicFrame>
        <p:nvGraphicFramePr>
          <p:cNvPr id="24681" name="Group 105"/>
          <p:cNvGraphicFramePr>
            <a:graphicFrameLocks noGrp="1"/>
          </p:cNvGraphicFramePr>
          <p:nvPr>
            <p:ph idx="1"/>
          </p:nvPr>
        </p:nvGraphicFramePr>
        <p:xfrm>
          <a:off x="34925" y="2063750"/>
          <a:ext cx="8964613" cy="4318000"/>
        </p:xfrm>
        <a:graphic>
          <a:graphicData uri="http://schemas.openxmlformats.org/drawingml/2006/table">
            <a:tbl>
              <a:tblPr/>
              <a:tblGrid>
                <a:gridCol w="1476375"/>
                <a:gridCol w="1800225"/>
                <a:gridCol w="1871663"/>
                <a:gridCol w="1889125"/>
                <a:gridCol w="1927225"/>
              </a:tblGrid>
              <a:tr h="431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Úrval íbúða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Öryggi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Eiginfjárframl</a:t>
                      </a: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Lánamöguleikar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Kostn</a:t>
                      </a: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.kaup/sala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Þjónusta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Húsgæði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Eignarmyndun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Viðhald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Ábyrgð á sameign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Lýðræði/</a:t>
                      </a:r>
                      <a:r>
                        <a:rPr kumimoji="0" lang="is-I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sjálfsákv</a:t>
                      </a: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Seljanleikaáhætta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“Frelsi”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Hvati/hvatning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Kauptrygging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Ímynd ?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Mikið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Mikið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Hátt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Hátt/dýrt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80% og 40 ára lán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Mikill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Blönduð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Lítli</a:t>
                      </a: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/sveiflur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ábyrgð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Algjört skv. lögum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Mikil en stór markaður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Lítið – miklar </a:t>
                      </a:r>
                      <a:r>
                        <a:rPr kumimoji="0" lang="is-I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skuldb</a:t>
                      </a:r>
                      <a:endParaRPr kumimoji="0" lang="is-I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Mikill/meðal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Jákvæð/ Áfangi/markmið ?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Takmarkað/nýrri hverfi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Mikið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Meðal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Meðal/lágt (</a:t>
                      </a:r>
                      <a:r>
                        <a:rPr kumimoji="0" lang="is-I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mism</a:t>
                      </a: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90% (80+10%) 50 ára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Lítill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Mikil/meðal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Lítil/engin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Meðal/lítið/lagt fyrir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Mikið innan ákv. ramma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Lítil en lítill markaður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Mikið/meðal (12m)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Meðal/lítill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Já / </a:t>
                      </a:r>
                      <a:r>
                        <a:rPr kumimoji="0" lang="is-I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mism</a:t>
                      </a: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.e.félögum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Jákvæð / Meðal/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mætti bæta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Meðal/lítið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Meðal/lítið/</a:t>
                      </a:r>
                      <a:r>
                        <a:rPr kumimoji="0" lang="is-I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skammtímal</a:t>
                      </a: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(tryggingafé 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Yfirdráttur/neyslulán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Meðal/</a:t>
                      </a:r>
                      <a:r>
                        <a:rPr kumimoji="0" lang="is-I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mism</a:t>
                      </a: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/lítil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Lítið/bara skemmdir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(tillögur/ábendingar)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Mikið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Lítil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Meðal/lítið/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tímabundin lausn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Takmarkað/</a:t>
                      </a:r>
                      <a:r>
                        <a:rPr kumimoji="0" lang="is-I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mism</a:t>
                      </a: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Meðal/lítið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Oft félagslegt ef krafist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Meðal/</a:t>
                      </a:r>
                      <a:r>
                        <a:rPr kumimoji="0" lang="is-I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mism</a:t>
                      </a: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Lítið/bara skemmdir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(tillögur/ábendingar)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Mikið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Lítil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Léleg/neyðarbrauð?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5" name="Text Box 106"/>
          <p:cNvSpPr txBox="1">
            <a:spLocks noChangeArrowheads="1"/>
          </p:cNvSpPr>
          <p:nvPr/>
        </p:nvSpPr>
        <p:spPr bwMode="auto">
          <a:xfrm>
            <a:off x="3059113" y="6553200"/>
            <a:ext cx="648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1400"/>
              <a:t>*Íbúðaréttur/afnotaréttur tilheyrir leiguíbúðaformi en bara með risa tryggingu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1"/>
          <p:cNvSpPr txBox="1">
            <a:spLocks noChangeArrowheads="1"/>
          </p:cNvSpPr>
          <p:nvPr/>
        </p:nvSpPr>
        <p:spPr bwMode="auto">
          <a:xfrm>
            <a:off x="1187450" y="2492375"/>
            <a:ext cx="20891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s-IS" sz="1600"/>
              <a:t>Lág trygging (3m)</a:t>
            </a:r>
          </a:p>
          <a:p>
            <a:r>
              <a:rPr lang="is-IS" sz="1600"/>
              <a:t>Meðal gæði</a:t>
            </a:r>
          </a:p>
          <a:p>
            <a:r>
              <a:rPr lang="is-IS" sz="1600"/>
              <a:t>Minni íbúðir</a:t>
            </a:r>
          </a:p>
          <a:p>
            <a:r>
              <a:rPr lang="is-IS" sz="1600"/>
              <a:t>Takm. úrval</a:t>
            </a:r>
          </a:p>
          <a:p>
            <a:r>
              <a:rPr lang="is-IS" sz="1600"/>
              <a:t>Meiri þjónustu</a:t>
            </a:r>
          </a:p>
          <a:p>
            <a:r>
              <a:rPr lang="is-IS" sz="1600"/>
              <a:t>Markaðsleiga</a:t>
            </a:r>
          </a:p>
          <a:p>
            <a:r>
              <a:rPr lang="is-IS" sz="1600"/>
              <a:t>Langtímaleiga</a:t>
            </a:r>
          </a:p>
          <a:p>
            <a:r>
              <a:rPr lang="is-IS" sz="1600"/>
              <a:t>Mikið frelsi en öryggi</a:t>
            </a:r>
          </a:p>
        </p:txBody>
      </p:sp>
      <p:sp>
        <p:nvSpPr>
          <p:cNvPr id="12291" name="TextBox 12"/>
          <p:cNvSpPr txBox="1">
            <a:spLocks noChangeArrowheads="1"/>
          </p:cNvSpPr>
          <p:nvPr/>
        </p:nvSpPr>
        <p:spPr bwMode="auto">
          <a:xfrm>
            <a:off x="3419475" y="2492375"/>
            <a:ext cx="2376488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s-IS" sz="1600"/>
              <a:t>10-30% réttur</a:t>
            </a:r>
          </a:p>
          <a:p>
            <a:r>
              <a:rPr lang="is-IS" sz="1600"/>
              <a:t>Há/meðal gæði</a:t>
            </a:r>
          </a:p>
          <a:p>
            <a:r>
              <a:rPr lang="is-IS" sz="1600"/>
              <a:t>Úrval íbúða</a:t>
            </a:r>
          </a:p>
          <a:p>
            <a:r>
              <a:rPr lang="is-IS" sz="1600"/>
              <a:t>Meðal þjónusta</a:t>
            </a:r>
          </a:p>
          <a:p>
            <a:r>
              <a:rPr lang="is-IS" sz="1600"/>
              <a:t>Búsetugjald (kostn)</a:t>
            </a:r>
          </a:p>
          <a:p>
            <a:r>
              <a:rPr lang="is-IS" sz="1600"/>
              <a:t>Óuppsegjanlegt</a:t>
            </a:r>
          </a:p>
          <a:p>
            <a:r>
              <a:rPr lang="is-IS" sz="1600"/>
              <a:t>Markaðstenging réttar</a:t>
            </a:r>
          </a:p>
          <a:p>
            <a:r>
              <a:rPr lang="is-IS" sz="1600"/>
              <a:t>Kauptrygging m.v. Lágm.</a:t>
            </a:r>
          </a:p>
          <a:p>
            <a:r>
              <a:rPr lang="is-IS" sz="1600"/>
              <a:t>Innra viðhald íbúa</a:t>
            </a:r>
          </a:p>
          <a:p>
            <a:r>
              <a:rPr lang="is-IS" sz="1600"/>
              <a:t>Meira frelsi innandyra</a:t>
            </a:r>
          </a:p>
          <a:p>
            <a:r>
              <a:rPr lang="is-IS" sz="1600"/>
              <a:t>Áhyggjuleysi v/ytra viðh.</a:t>
            </a:r>
          </a:p>
          <a:p>
            <a:r>
              <a:rPr lang="is-IS" sz="1600"/>
              <a:t>Mikið frelsi en öryggi</a:t>
            </a:r>
          </a:p>
          <a:p>
            <a:r>
              <a:rPr lang="is-IS" sz="1600"/>
              <a:t>Lítil greiðsla í innri sjóð sem stendur undir þjónustu og standsetningu</a:t>
            </a:r>
          </a:p>
        </p:txBody>
      </p:sp>
      <p:sp>
        <p:nvSpPr>
          <p:cNvPr id="12292" name="TextBox 13"/>
          <p:cNvSpPr txBox="1">
            <a:spLocks noChangeArrowheads="1"/>
          </p:cNvSpPr>
          <p:nvPr/>
        </p:nvSpPr>
        <p:spPr bwMode="auto">
          <a:xfrm>
            <a:off x="5651500" y="2492375"/>
            <a:ext cx="25923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s-IS" sz="1600"/>
              <a:t>10-30% réttur</a:t>
            </a:r>
          </a:p>
          <a:p>
            <a:r>
              <a:rPr lang="is-IS" sz="1600"/>
              <a:t>Há/meðal gæði</a:t>
            </a:r>
          </a:p>
          <a:p>
            <a:r>
              <a:rPr lang="is-IS" sz="1600"/>
              <a:t>Úrval íbúða</a:t>
            </a:r>
          </a:p>
          <a:p>
            <a:r>
              <a:rPr lang="is-IS" sz="1600"/>
              <a:t>Fyrst og fremst nýjar</a:t>
            </a:r>
          </a:p>
          <a:p>
            <a:r>
              <a:rPr lang="is-IS" sz="1600"/>
              <a:t>Forkaupsréttur/kaupleig</a:t>
            </a:r>
          </a:p>
          <a:p>
            <a:r>
              <a:rPr lang="is-IS" sz="1600"/>
              <a:t>Takmörkuð þjónusta</a:t>
            </a:r>
          </a:p>
          <a:p>
            <a:r>
              <a:rPr lang="is-IS" sz="1600"/>
              <a:t>Búsetugjald (kostn)</a:t>
            </a:r>
          </a:p>
          <a:p>
            <a:r>
              <a:rPr lang="is-IS" sz="1600"/>
              <a:t>Óuppsegjanlegt</a:t>
            </a:r>
          </a:p>
          <a:p>
            <a:r>
              <a:rPr lang="is-IS" sz="1600"/>
              <a:t>Innra viðhald íbúa</a:t>
            </a:r>
          </a:p>
          <a:p>
            <a:r>
              <a:rPr lang="is-IS" sz="1600"/>
              <a:t>Meira frelsi innandyra</a:t>
            </a:r>
          </a:p>
          <a:p>
            <a:r>
              <a:rPr lang="is-IS" sz="1600"/>
              <a:t>Áhyggjuleysi v/ytra viðh.</a:t>
            </a:r>
          </a:p>
          <a:p>
            <a:r>
              <a:rPr lang="is-IS" sz="1600"/>
              <a:t>Mikið frelsi en öryggi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651500" y="1916113"/>
            <a:ext cx="180022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s-IS"/>
              <a:t>Kaupleiga</a:t>
            </a:r>
            <a:endParaRPr lang="en-GB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3419475" y="1916113"/>
            <a:ext cx="180022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s-IS"/>
              <a:t>Búseturéttur</a:t>
            </a:r>
            <a:endParaRPr lang="en-GB"/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1187450" y="1916113"/>
            <a:ext cx="180022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s-IS"/>
              <a:t>Leiguíbúð</a:t>
            </a:r>
            <a:endParaRPr lang="en-GB"/>
          </a:p>
        </p:txBody>
      </p:sp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3132138" y="260350"/>
            <a:ext cx="230346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s-IS"/>
              <a:t>Búseti - íbúðaúrval</a:t>
            </a:r>
            <a:endParaRPr lang="en-GB"/>
          </a:p>
        </p:txBody>
      </p:sp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1258888" y="908050"/>
            <a:ext cx="62658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s-IS" sz="1600" dirty="0"/>
              <a:t>Fjölbreytt úrval ólíkra íbúðarkosta </a:t>
            </a:r>
            <a:r>
              <a:rPr lang="is-IS" sz="1600" dirty="0" smtClean="0"/>
              <a:t>. Rekið </a:t>
            </a:r>
            <a:r>
              <a:rPr lang="is-IS" sz="1600" dirty="0"/>
              <a:t>er með langtímasjónarmið í huga. Frelsi, þægindi, öryggi, gæði.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5157788"/>
            <a:ext cx="6765925" cy="1470025"/>
          </a:xfrm>
        </p:spPr>
        <p:txBody>
          <a:bodyPr/>
          <a:lstStyle/>
          <a:p>
            <a:pPr algn="ctr" eaLnBrk="1" hangingPunct="1"/>
            <a:r>
              <a:rPr lang="is-IS" dirty="0" smtClean="0"/>
              <a:t>Forsaga og hugmyndafræði húsnæðissamvinnufélaga</a:t>
            </a:r>
            <a:endParaRPr lang="en-GB" dirty="0" smtClean="0"/>
          </a:p>
        </p:txBody>
      </p:sp>
      <p:pic>
        <p:nvPicPr>
          <p:cNvPr id="13315" name="Picture 9" descr="Coalbrookdale by Night, 1801, Philipp Jakob Loutherbourg the YoungerBlast furnaces light the iron making town of Coalbrookdale">
            <a:hlinkClick r:id="rId2" tooltip="Coalbrookdale by Night, 1801, Philipp Jakob Loutherbourg the YoungerBlast furnaces light the iron making town of Coalbrookda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060575"/>
            <a:ext cx="46180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Uppruni...</a:t>
            </a:r>
            <a:endParaRPr lang="en-GB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s-IS" sz="2400" dirty="0" smtClean="0"/>
              <a:t>1761 – </a:t>
            </a:r>
            <a:r>
              <a:rPr lang="is-IS" sz="2400" dirty="0" err="1" smtClean="0"/>
              <a:t>Fenwick</a:t>
            </a:r>
            <a:r>
              <a:rPr lang="is-IS" sz="2400" dirty="0" smtClean="0"/>
              <a:t> </a:t>
            </a:r>
            <a:r>
              <a:rPr lang="is-IS" sz="2400" dirty="0" err="1" smtClean="0"/>
              <a:t>Weavers</a:t>
            </a:r>
            <a:r>
              <a:rPr lang="is-IS" sz="2400" dirty="0" smtClean="0"/>
              <a:t> </a:t>
            </a:r>
            <a:r>
              <a:rPr lang="is-IS" sz="2400" dirty="0" err="1" smtClean="0"/>
              <a:t>Society</a:t>
            </a:r>
            <a:r>
              <a:rPr lang="is-IS" sz="2400" dirty="0" smtClean="0"/>
              <a:t> (kaupfélag, bæta hag bænda, samhjálp, samtrygging)</a:t>
            </a:r>
          </a:p>
          <a:p>
            <a:pPr eaLnBrk="1" hangingPunct="1">
              <a:lnSpc>
                <a:spcPct val="80000"/>
              </a:lnSpc>
            </a:pPr>
            <a:r>
              <a:rPr lang="is-IS" sz="2400" b="1" dirty="0" smtClean="0"/>
              <a:t>Iðnbyltingin</a:t>
            </a:r>
            <a:r>
              <a:rPr lang="is-IS" sz="2400" dirty="0" smtClean="0"/>
              <a:t> gjörbreytti menningu og lifnaðarháttum. Þétting byggðar, þörf á betra húsnæði og tryggja sjálfstæði og rétt íbúa (stundum tímasett 1760-1840)</a:t>
            </a:r>
          </a:p>
          <a:p>
            <a:pPr eaLnBrk="1" hangingPunct="1">
              <a:lnSpc>
                <a:spcPct val="80000"/>
              </a:lnSpc>
            </a:pPr>
            <a:r>
              <a:rPr lang="is-IS" sz="2400" dirty="0" smtClean="0"/>
              <a:t>Leiguhúsnæði dýrt og lítið öryggi </a:t>
            </a:r>
            <a:r>
              <a:rPr lang="is-IS" sz="1800" dirty="0" smtClean="0"/>
              <a:t>(“6 </a:t>
            </a:r>
            <a:r>
              <a:rPr lang="is-IS" sz="1800" dirty="0" err="1" smtClean="0"/>
              <a:t>weeks</a:t>
            </a:r>
            <a:r>
              <a:rPr lang="is-IS" sz="1800" dirty="0" smtClean="0"/>
              <a:t> </a:t>
            </a:r>
            <a:r>
              <a:rPr lang="is-IS" sz="1800" dirty="0" err="1" smtClean="0"/>
              <a:t>notice</a:t>
            </a:r>
            <a:r>
              <a:rPr lang="is-IS" sz="1800" dirty="0" smtClean="0"/>
              <a:t>”)</a:t>
            </a:r>
          </a:p>
          <a:p>
            <a:pPr eaLnBrk="1" hangingPunct="1">
              <a:lnSpc>
                <a:spcPct val="80000"/>
              </a:lnSpc>
            </a:pPr>
            <a:r>
              <a:rPr lang="is-IS" sz="2400" dirty="0" smtClean="0"/>
              <a:t>18 öld í UK “</a:t>
            </a:r>
            <a:r>
              <a:rPr lang="is-IS" sz="2400" dirty="0" err="1" smtClean="0"/>
              <a:t>building</a:t>
            </a:r>
            <a:r>
              <a:rPr lang="is-IS" sz="2400" dirty="0" smtClean="0"/>
              <a:t> </a:t>
            </a:r>
            <a:r>
              <a:rPr lang="is-IS" sz="2400" dirty="0" err="1" smtClean="0"/>
              <a:t>societies</a:t>
            </a:r>
            <a:r>
              <a:rPr lang="is-IS" sz="2400" dirty="0" smtClean="0"/>
              <a:t>” fjármálastofnun í eigu félagsmanna, margir bankar eru svona sbr. sparisjóðir.</a:t>
            </a:r>
          </a:p>
          <a:p>
            <a:pPr eaLnBrk="1" hangingPunct="1">
              <a:lnSpc>
                <a:spcPct val="80000"/>
              </a:lnSpc>
            </a:pPr>
            <a:r>
              <a:rPr lang="is-IS" sz="2400" dirty="0" smtClean="0"/>
              <a:t>Bandaríkin 1917 Manhattan svæðið – húsnæðisfélög stofnuð fyrir tilstuðlan stéttarfélaga – þriðji valkosturinn á móti vali á milli annars vegar lélegs leiguhúsnæðis með okurleigu og óöryggi og hins vegar húsnæðis til kaupa sem aðeins efnameiri réðu við.</a:t>
            </a:r>
          </a:p>
          <a:p>
            <a:pPr eaLnBrk="1" hangingPunct="1">
              <a:lnSpc>
                <a:spcPct val="80000"/>
              </a:lnSpc>
            </a:pPr>
            <a:r>
              <a:rPr lang="is-IS" sz="2400" dirty="0" smtClean="0"/>
              <a:t>Víða um heim í ýmsum myndum og útfærslum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“Rochdale Principle 1844”</a:t>
            </a:r>
            <a:endParaRPr lang="en-GB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is-IS" sz="2400" smtClean="0"/>
              <a:t>	Samvinnufélög byggja á gildum um sjálfshjálp, sjálfsábyrgð, lýðræði, jafnræði, eign og samstöðu 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is-IS" sz="2400" smtClean="0"/>
              <a:t>	</a:t>
            </a:r>
            <a:r>
              <a:rPr lang="is-IS" sz="1600" smtClean="0"/>
              <a:t>(</a:t>
            </a:r>
            <a:r>
              <a:rPr lang="en-GB" sz="1600" smtClean="0"/>
              <a:t>self-help, self-responsibility, democracy and equality, equity and solidarity)</a:t>
            </a:r>
            <a:r>
              <a:rPr lang="en-GB" sz="2400" smtClean="0"/>
              <a:t> 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GB" sz="900" smtClean="0"/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7 meginreglur (gildi)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is-IS" sz="2000" smtClean="0"/>
              <a:t>Frjáls og opin félagsaðild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is-IS" sz="2000" smtClean="0"/>
              <a:t>Lýðræðislega kosin stjórn/un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is-IS" sz="2000" smtClean="0"/>
              <a:t>Fjárhagsleg þátttaka félagsmanna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GB" sz="2000" smtClean="0"/>
              <a:t>Sjálfstjórn og sjálfstæði (óháð ríkis/bæjar/stjórnmálum)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GB" sz="2000" smtClean="0"/>
              <a:t>Menntun þjálfun og upplýsingar 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GB" sz="2000" smtClean="0"/>
              <a:t>Samvinna milli samvinnufélaga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GB" sz="2000" smtClean="0"/>
              <a:t>Áhuga á samfélaginu / samhjálp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</a:pPr>
            <a:endParaRPr lang="is-IS" sz="2000" smtClean="0"/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is-IS" sz="2000" smtClean="0"/>
              <a:t>Margskonar félög til í dag sem byggja á hugmyndinni.</a:t>
            </a:r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Hvernig virkar búseturéttarfyrirkomulagið</a:t>
            </a:r>
            <a:endParaRPr lang="is-I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is-IS" sz="2000" dirty="0" smtClean="0"/>
              <a:t>Fólk tekur sig saman um að stofna félag</a:t>
            </a:r>
          </a:p>
          <a:p>
            <a:r>
              <a:rPr lang="is-IS" sz="2000" dirty="0" smtClean="0"/>
              <a:t>Leggur fram eigið fé sem uppá vantar vegna fjármögnunar</a:t>
            </a:r>
          </a:p>
          <a:p>
            <a:r>
              <a:rPr lang="is-IS" sz="2000" dirty="0" smtClean="0"/>
              <a:t>Kaupir/byggir eign – ber sameiginlega ábyrgð á rekstri</a:t>
            </a:r>
          </a:p>
          <a:p>
            <a:r>
              <a:rPr lang="is-IS" sz="2000" dirty="0" smtClean="0"/>
              <a:t>Þegar einhver vill út/selja, verður yfirleitt annar að kaupa réttinn.</a:t>
            </a:r>
          </a:p>
          <a:p>
            <a:endParaRPr lang="is-IS" sz="2000" dirty="0" smtClean="0"/>
          </a:p>
          <a:p>
            <a:r>
              <a:rPr lang="is-IS" sz="2000" dirty="0" smtClean="0"/>
              <a:t>Grundvallarsjónarmið:</a:t>
            </a:r>
          </a:p>
          <a:p>
            <a:pPr lvl="1"/>
            <a:r>
              <a:rPr lang="is-IS" sz="1600" dirty="0" smtClean="0"/>
              <a:t>Sameiginlega ábyrgð og rekstur</a:t>
            </a:r>
          </a:p>
          <a:p>
            <a:pPr lvl="1"/>
            <a:r>
              <a:rPr lang="is-IS" sz="1600" dirty="0" smtClean="0"/>
              <a:t>Rekið án hagnaðarsjónarmiða – yfirleitt, ef ekki þá færi það sem er umfram í sjóði eða endurgreitt. Oft spurning um áætlanagerð og óvænta þætti</a:t>
            </a:r>
          </a:p>
          <a:p>
            <a:pPr lvl="1"/>
            <a:endParaRPr lang="is-IS" sz="1600" dirty="0" smtClean="0"/>
          </a:p>
          <a:p>
            <a:pPr lvl="1"/>
            <a:r>
              <a:rPr lang="is-IS" sz="1600" dirty="0" smtClean="0"/>
              <a:t>Grunnurinn er í lögum um húsnæðissamvinnufélög – félög setja sér síðan samþykktir og síðan reglur og verklag um hvernig málum skuli háttað hjá þeim.</a:t>
            </a:r>
          </a:p>
          <a:p>
            <a:pPr lvl="1"/>
            <a:r>
              <a:rPr lang="is-IS" sz="1600" dirty="0" smtClean="0"/>
              <a:t>Til ólíkar gerðir t.d. Mikið markaðstengt og lítið markaðstengt.</a:t>
            </a:r>
          </a:p>
          <a:p>
            <a:pPr lvl="1"/>
            <a:r>
              <a:rPr lang="is-IS" sz="1600" dirty="0" smtClean="0"/>
              <a:t>Meðal stærstu kosta er að kostnaður við að koma inn og fara út er minni, áhætta af óvæntum kostnaði á að vera minni og skuldbindingar einstaklingsins einnig minni. Helsti ókostur er að eignarmyndun er lítil en þó allt eftir útfærslu kerfisins</a:t>
            </a:r>
          </a:p>
          <a:p>
            <a:pPr lvl="1"/>
            <a:endParaRPr lang="is-IS" sz="1600" dirty="0" smtClean="0"/>
          </a:p>
          <a:p>
            <a:endParaRPr lang="is-I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Dæmi um samanburð við markaðinn</a:t>
            </a:r>
            <a:endParaRPr lang="is-IS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24744"/>
            <a:ext cx="3707381" cy="535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8" descr="Kristnibr 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364840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492375"/>
            <a:ext cx="7772400" cy="1470025"/>
          </a:xfrm>
        </p:spPr>
        <p:txBody>
          <a:bodyPr/>
          <a:lstStyle/>
          <a:p>
            <a:pPr eaLnBrk="1" hangingPunct="1"/>
            <a:r>
              <a:rPr lang="is-IS" dirty="0" smtClean="0"/>
              <a:t>Búseti í dag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 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785"/>
            <a:ext cx="8137276" cy="51843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s-IS" sz="2000" dirty="0" smtClean="0"/>
              <a:t>Fyrsta húsið 1988. Húsnæðissamvinnufélag sem starfar samkvæmt lögum um húsnæðis-samvinnufélög nr. 66/2003</a:t>
            </a:r>
          </a:p>
          <a:p>
            <a:pPr eaLnBrk="1" hangingPunct="1">
              <a:lnSpc>
                <a:spcPct val="90000"/>
              </a:lnSpc>
            </a:pPr>
            <a:r>
              <a:rPr lang="is-IS" sz="2000" dirty="0" smtClean="0"/>
              <a:t>Með um 720 íbúðir, þar af 188 leiguíbúðir</a:t>
            </a:r>
          </a:p>
          <a:p>
            <a:pPr eaLnBrk="1" hangingPunct="1">
              <a:lnSpc>
                <a:spcPct val="90000"/>
              </a:lnSpc>
            </a:pPr>
            <a:r>
              <a:rPr lang="is-IS" sz="2000" dirty="0" smtClean="0"/>
              <a:t>Meðal “stærstu” frjálsu félaga hér á landi með leiguhúsnæði fyrir utan félög eins og Félagsbústaði, BN, Hrafnistu o fl.</a:t>
            </a:r>
          </a:p>
          <a:p>
            <a:pPr eaLnBrk="1" hangingPunct="1">
              <a:lnSpc>
                <a:spcPct val="90000"/>
              </a:lnSpc>
            </a:pPr>
            <a:r>
              <a:rPr lang="is-IS" sz="2000" dirty="0" smtClean="0"/>
              <a:t>Sambærileg en ótengd félög eru Búmenn (540íb) og Búseti á Norðurlandi (234íb.)</a:t>
            </a:r>
          </a:p>
          <a:p>
            <a:pPr eaLnBrk="1" hangingPunct="1">
              <a:lnSpc>
                <a:spcPct val="90000"/>
              </a:lnSpc>
            </a:pPr>
            <a:r>
              <a:rPr lang="is-IS" sz="2000" dirty="0" smtClean="0"/>
              <a:t>Íbúðir af öllum stærðum og gerðum, þ.m.t. raðhús</a:t>
            </a:r>
          </a:p>
          <a:p>
            <a:pPr eaLnBrk="1" hangingPunct="1">
              <a:lnSpc>
                <a:spcPct val="90000"/>
              </a:lnSpc>
            </a:pPr>
            <a:r>
              <a:rPr lang="is-IS" sz="2000" dirty="0" smtClean="0"/>
              <a:t>Félagsmenn um 2-2500 (rokkar aðeins á milli ára</a:t>
            </a:r>
          </a:p>
          <a:p>
            <a:pPr eaLnBrk="1" hangingPunct="1">
              <a:lnSpc>
                <a:spcPct val="90000"/>
              </a:lnSpc>
            </a:pPr>
            <a:r>
              <a:rPr lang="is-IS" sz="2000" dirty="0" smtClean="0"/>
              <a:t>Biðtími eftir húsnæði – óþekktur ! Breytilegur eftir eftirspurn, íbúðagerð og verði.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Vaxið</a:t>
            </a:r>
            <a:r>
              <a:rPr lang="en-US" sz="2000" dirty="0" smtClean="0"/>
              <a:t> </a:t>
            </a:r>
            <a:r>
              <a:rPr lang="en-US" sz="2000" dirty="0" err="1" smtClean="0"/>
              <a:t>hægt</a:t>
            </a:r>
            <a:r>
              <a:rPr lang="en-US" sz="2000" dirty="0" smtClean="0"/>
              <a:t> </a:t>
            </a:r>
            <a:r>
              <a:rPr lang="en-US" sz="2000" dirty="0" err="1" smtClean="0"/>
              <a:t>og</a:t>
            </a:r>
            <a:r>
              <a:rPr lang="en-US" sz="2000" dirty="0" smtClean="0"/>
              <a:t> </a:t>
            </a:r>
            <a:r>
              <a:rPr lang="en-US" sz="2000" dirty="0" err="1" smtClean="0"/>
              <a:t>rólega</a:t>
            </a:r>
            <a:r>
              <a:rPr lang="en-US" sz="2000" dirty="0" smtClean="0"/>
              <a:t> um ca </a:t>
            </a:r>
            <a:r>
              <a:rPr lang="en-US" sz="2000" dirty="0" err="1" smtClean="0"/>
              <a:t>eitt</a:t>
            </a:r>
            <a:r>
              <a:rPr lang="en-US" sz="2000" dirty="0" smtClean="0"/>
              <a:t> </a:t>
            </a:r>
            <a:r>
              <a:rPr lang="en-US" sz="2000" dirty="0" err="1" smtClean="0"/>
              <a:t>hús</a:t>
            </a:r>
            <a:r>
              <a:rPr lang="en-US" sz="2000" dirty="0" smtClean="0"/>
              <a:t> á </a:t>
            </a:r>
            <a:r>
              <a:rPr lang="en-US" sz="2000" dirty="0" err="1" smtClean="0"/>
              <a:t>ári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Samspil</a:t>
            </a:r>
            <a:r>
              <a:rPr lang="en-US" sz="2000" dirty="0" smtClean="0"/>
              <a:t> </a:t>
            </a:r>
            <a:r>
              <a:rPr lang="en-US" sz="2000" dirty="0" err="1" smtClean="0"/>
              <a:t>númerakerfis</a:t>
            </a:r>
            <a:r>
              <a:rPr lang="en-US" sz="2000" dirty="0" smtClean="0"/>
              <a:t> </a:t>
            </a:r>
            <a:r>
              <a:rPr lang="en-US" sz="2000" dirty="0" err="1" smtClean="0"/>
              <a:t>og</a:t>
            </a:r>
            <a:r>
              <a:rPr lang="en-US" sz="2000" dirty="0" smtClean="0"/>
              <a:t> </a:t>
            </a:r>
            <a:r>
              <a:rPr lang="en-US" sz="2000" dirty="0" err="1" smtClean="0"/>
              <a:t>tilboð</a:t>
            </a:r>
            <a:r>
              <a:rPr lang="en-US" sz="2000" dirty="0" smtClean="0"/>
              <a:t> </a:t>
            </a:r>
            <a:r>
              <a:rPr lang="en-US" sz="2000" dirty="0" err="1" smtClean="0"/>
              <a:t>ræður</a:t>
            </a:r>
            <a:r>
              <a:rPr lang="en-US" sz="2000" dirty="0" smtClean="0"/>
              <a:t> </a:t>
            </a:r>
            <a:r>
              <a:rPr lang="en-US" sz="2000" dirty="0" err="1" smtClean="0"/>
              <a:t>sölu</a:t>
            </a:r>
            <a:r>
              <a:rPr lang="en-US" sz="2000" dirty="0" smtClean="0"/>
              <a:t> </a:t>
            </a:r>
            <a:r>
              <a:rPr lang="en-US" sz="2000" dirty="0" err="1" smtClean="0"/>
              <a:t>rétta</a:t>
            </a:r>
            <a:endParaRPr lang="en-US" sz="2000" dirty="0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555875" y="333375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is-IS" sz="3200" dirty="0">
                <a:solidFill>
                  <a:schemeClr val="tx2"/>
                </a:solidFill>
              </a:rPr>
              <a:t>Búseti stofnað </a:t>
            </a:r>
            <a:r>
              <a:rPr lang="is-IS" sz="3200" dirty="0" smtClean="0">
                <a:solidFill>
                  <a:schemeClr val="tx2"/>
                </a:solidFill>
              </a:rPr>
              <a:t>1983 – frjálst félag</a:t>
            </a:r>
            <a:endParaRPr lang="en-GB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850" y="3212976"/>
            <a:ext cx="424815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44624"/>
            <a:ext cx="4895924" cy="926976"/>
          </a:xfrm>
        </p:spPr>
        <p:txBody>
          <a:bodyPr/>
          <a:lstStyle/>
          <a:p>
            <a:pPr eaLnBrk="1" hangingPunct="1"/>
            <a:r>
              <a:rPr lang="is-IS" dirty="0" smtClean="0"/>
              <a:t>Húsnæði er mikilvægt !</a:t>
            </a:r>
            <a:endParaRPr lang="en-GB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0405"/>
            <a:ext cx="5976938" cy="4968875"/>
          </a:xfrm>
        </p:spPr>
        <p:txBody>
          <a:bodyPr/>
          <a:lstStyle/>
          <a:p>
            <a:pPr eaLnBrk="1" hangingPunct="1"/>
            <a:r>
              <a:rPr lang="is-IS" sz="2000" dirty="0" smtClean="0"/>
              <a:t>Ein af frumþörfum mannsins</a:t>
            </a:r>
          </a:p>
          <a:p>
            <a:pPr eaLnBrk="1" hangingPunct="1"/>
            <a:r>
              <a:rPr lang="is-IS" sz="2000" dirty="0" smtClean="0"/>
              <a:t>Mismunandi þörf / kröfur / veðurfar eftir menningu og löndum</a:t>
            </a:r>
          </a:p>
          <a:p>
            <a:pPr eaLnBrk="1" hangingPunct="1"/>
            <a:r>
              <a:rPr lang="is-IS" sz="2000" dirty="0" smtClean="0"/>
              <a:t>Vaxandi þörf – flutningur fólks úr sveitum í borg</a:t>
            </a:r>
          </a:p>
          <a:p>
            <a:pPr eaLnBrk="1" hangingPunct="1"/>
            <a:r>
              <a:rPr lang="is-IS" sz="2000" dirty="0" smtClean="0"/>
              <a:t>Vaxandi stéttarskipting í stórum borgum ógnar grunnþjónustu...</a:t>
            </a:r>
          </a:p>
          <a:p>
            <a:pPr eaLnBrk="1" hangingPunct="1"/>
            <a:r>
              <a:rPr lang="is-IS" sz="2000" dirty="0" smtClean="0"/>
              <a:t>Húsnæði er einn stærsti kostnaðarliður vísitölufjölskyldu eða um 1/3 af ráðstöfunartekjum. Meira fyrir einstæðinga og tekjulægri hópa</a:t>
            </a:r>
          </a:p>
          <a:p>
            <a:pPr eaLnBrk="1" hangingPunct="1"/>
            <a:r>
              <a:rPr lang="is-IS" sz="2000" dirty="0" smtClean="0"/>
              <a:t>Þrátt fyrir vægi húsnæðis í gjöldum og velferð þegna er þessum þætti oft gefin lítill gaumur</a:t>
            </a:r>
          </a:p>
          <a:p>
            <a:pPr eaLnBrk="1" hangingPunct="1"/>
            <a:r>
              <a:rPr lang="is-IS" sz="2000" dirty="0" smtClean="0"/>
              <a:t>Setjum okkur jafnvel  hærri kröfur en landar okkar í málum sem skipta ekki máli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33688" y="260350"/>
            <a:ext cx="5986462" cy="850900"/>
          </a:xfrm>
        </p:spPr>
        <p:txBody>
          <a:bodyPr/>
          <a:lstStyle/>
          <a:p>
            <a:pPr eaLnBrk="1" hangingPunct="1"/>
            <a:r>
              <a:rPr lang="is-IS" sz="3200" smtClean="0"/>
              <a:t>Núverandi gildismat og hlutverk</a:t>
            </a:r>
            <a:endParaRPr lang="en-GB" sz="32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19200"/>
            <a:ext cx="8135937" cy="5089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s-IS" sz="2400" b="1" smtClean="0"/>
              <a:t>Gildismat</a:t>
            </a:r>
            <a:endParaRPr lang="is-IS" sz="2400" smtClean="0"/>
          </a:p>
          <a:p>
            <a:pPr eaLnBrk="1" hangingPunct="1"/>
            <a:r>
              <a:rPr lang="is-IS" sz="2400" smtClean="0"/>
              <a:t>Að félagsmenn búi við öryggi</a:t>
            </a:r>
          </a:p>
          <a:p>
            <a:pPr eaLnBrk="1" hangingPunct="1"/>
            <a:r>
              <a:rPr lang="is-IS" sz="2400" smtClean="0"/>
              <a:t>Að réttur til að halda heimili sé virtur</a:t>
            </a:r>
          </a:p>
          <a:p>
            <a:pPr eaLnBrk="1" hangingPunct="1"/>
            <a:r>
              <a:rPr lang="is-IS" sz="2400" smtClean="0"/>
              <a:t>Að starf félagsins einkennist af fagmennsku og fyrirhyggju</a:t>
            </a:r>
          </a:p>
          <a:p>
            <a:pPr eaLnBrk="1" hangingPunct="1"/>
            <a:r>
              <a:rPr lang="is-IS" sz="2400" smtClean="0"/>
              <a:t>Að stöðugleiki og framsýni sé ríkjandi þáttur í starfseminni</a:t>
            </a:r>
          </a:p>
          <a:p>
            <a:pPr eaLnBrk="1" hangingPunct="1">
              <a:buFontTx/>
              <a:buNone/>
            </a:pPr>
            <a:r>
              <a:rPr lang="is-IS" sz="2400" b="1" smtClean="0"/>
              <a:t>Hlutverk Búseta</a:t>
            </a:r>
          </a:p>
          <a:p>
            <a:pPr eaLnBrk="1" hangingPunct="1"/>
            <a:r>
              <a:rPr lang="is-IS" sz="2400" smtClean="0"/>
              <a:t>Að byggja, kaupa, eiga og hafa umsjón með rekstri íbúðarhúsnæðis sem félagsmönnum er látið í té með búseturétti sem tryggir ótímabundin afnot af íbúðunum gegn greiðslu búseturéttargjalds.</a:t>
            </a: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5888"/>
            <a:ext cx="6264275" cy="765175"/>
          </a:xfrm>
        </p:spPr>
        <p:txBody>
          <a:bodyPr/>
          <a:lstStyle/>
          <a:p>
            <a:pPr eaLnBrk="1" hangingPunct="1"/>
            <a:r>
              <a:rPr lang="en-US" sz="3200" smtClean="0"/>
              <a:t>Þörfin og aðdragandi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8064500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s-IS" sz="2400" dirty="0" smtClean="0"/>
              <a:t>Ákveðið tómarúm í húsnæðisframboði </a:t>
            </a:r>
          </a:p>
          <a:p>
            <a:pPr lvl="1" eaLnBrk="1" hangingPunct="1">
              <a:lnSpc>
                <a:spcPct val="90000"/>
              </a:lnSpc>
            </a:pPr>
            <a:r>
              <a:rPr lang="is-IS" sz="2000" dirty="0" smtClean="0"/>
              <a:t>Eignaríbúðir með takmarkaðri lánafyrirgreiðsla (byggja/kaupa - markaðsöflin), áhætta í hávaxtaumhverfi og óstöðugu efnahagsumhverfi.</a:t>
            </a:r>
          </a:p>
          <a:p>
            <a:pPr lvl="1" eaLnBrk="1" hangingPunct="1">
              <a:lnSpc>
                <a:spcPct val="90000"/>
              </a:lnSpc>
            </a:pPr>
            <a:r>
              <a:rPr lang="is-IS" sz="2000" dirty="0" smtClean="0"/>
              <a:t>Félagslegt húsnæði (opinber forsjárhyggja)</a:t>
            </a:r>
          </a:p>
          <a:p>
            <a:pPr lvl="1" eaLnBrk="1" hangingPunct="1">
              <a:lnSpc>
                <a:spcPct val="90000"/>
              </a:lnSpc>
            </a:pPr>
            <a:r>
              <a:rPr lang="is-IS" sz="2000" dirty="0" smtClean="0"/>
              <a:t>Leigumarkaðurinn (dýr/óþroskaður/óöruggur)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is-IS" sz="20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is-IS" sz="2000" dirty="0" smtClean="0"/>
              <a:t>Þriðja leiðin...</a:t>
            </a:r>
          </a:p>
          <a:p>
            <a:pPr lvl="1" eaLnBrk="1" hangingPunct="1">
              <a:lnSpc>
                <a:spcPct val="90000"/>
              </a:lnSpc>
            </a:pPr>
            <a:r>
              <a:rPr lang="is-IS" sz="2000" dirty="0" smtClean="0"/>
              <a:t>Húsnæðissamvinnufélög... </a:t>
            </a:r>
            <a:r>
              <a:rPr lang="is-IS" sz="2000" i="1" dirty="0" smtClean="0"/>
              <a:t>„valkostur við villta markaðshyggju annars vegar og opinbera forsjá í húsnæðismálum hins vegar” </a:t>
            </a:r>
            <a:r>
              <a:rPr lang="is-IS" sz="1000" i="1" dirty="0" smtClean="0"/>
              <a:t>(Jón Rúnar Sveinsson, DV 2/9 1993)</a:t>
            </a:r>
          </a:p>
          <a:p>
            <a:pPr lvl="1" eaLnBrk="1" hangingPunct="1">
              <a:lnSpc>
                <a:spcPct val="90000"/>
              </a:lnSpc>
            </a:pPr>
            <a:r>
              <a:rPr lang="is-IS" sz="2000" dirty="0" smtClean="0"/>
              <a:t>Pólitískur ágreiningur um tilvist – lög um húsnæðissamvinnufélög</a:t>
            </a:r>
          </a:p>
          <a:p>
            <a:pPr lvl="1" eaLnBrk="1" hangingPunct="1">
              <a:lnSpc>
                <a:spcPct val="90000"/>
              </a:lnSpc>
            </a:pPr>
            <a:r>
              <a:rPr lang="is-IS" sz="2000" dirty="0" smtClean="0"/>
              <a:t>Félagið stofnað 1983 – flutt inn 1988 í fyrsta húsnæðið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s-I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s-IS" sz="2400" dirty="0" smtClean="0"/>
              <a:t>	Fyrirmyndir bæði frá Evrópu og Bandaríkjunum en líkast því sem gerist á Norðurlöndunum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s-IS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33688" y="274638"/>
            <a:ext cx="5986462" cy="850900"/>
          </a:xfrm>
        </p:spPr>
        <p:txBody>
          <a:bodyPr/>
          <a:lstStyle/>
          <a:p>
            <a:pPr eaLnBrk="1" hangingPunct="1"/>
            <a:r>
              <a:rPr lang="is-IS" sz="3200" smtClean="0"/>
              <a:t>Að tryggja sér þak yfir höfuðið...</a:t>
            </a:r>
            <a:endParaRPr lang="en-US" sz="32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68425"/>
            <a:ext cx="5257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s-IS" sz="2400" smtClean="0"/>
              <a:t>Hvernig kemur ríki og bær að húsnæðismálum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s-IS" sz="900" smtClean="0"/>
          </a:p>
          <a:p>
            <a:pPr lvl="1" eaLnBrk="1" hangingPunct="1">
              <a:lnSpc>
                <a:spcPct val="90000"/>
              </a:lnSpc>
            </a:pPr>
            <a:r>
              <a:rPr lang="is-IS" sz="2000" smtClean="0"/>
              <a:t>Vaxtabætur</a:t>
            </a:r>
          </a:p>
          <a:p>
            <a:pPr lvl="1" eaLnBrk="1" hangingPunct="1">
              <a:lnSpc>
                <a:spcPct val="90000"/>
              </a:lnSpc>
            </a:pPr>
            <a:r>
              <a:rPr lang="is-IS" sz="2000" smtClean="0"/>
              <a:t>Húsaleigubætur (borg)</a:t>
            </a:r>
          </a:p>
          <a:p>
            <a:pPr lvl="1" eaLnBrk="1" hangingPunct="1">
              <a:lnSpc>
                <a:spcPct val="90000"/>
              </a:lnSpc>
            </a:pPr>
            <a:r>
              <a:rPr lang="is-IS" sz="2000" smtClean="0"/>
              <a:t>Íbúðalánasjóður</a:t>
            </a:r>
          </a:p>
          <a:p>
            <a:pPr lvl="1" eaLnBrk="1" hangingPunct="1">
              <a:lnSpc>
                <a:spcPct val="90000"/>
              </a:lnSpc>
            </a:pPr>
            <a:r>
              <a:rPr lang="is-IS" sz="2000" smtClean="0"/>
              <a:t>Sértæk lán skv. lögum nr. 44/1998</a:t>
            </a:r>
          </a:p>
          <a:p>
            <a:pPr lvl="2" eaLnBrk="1" hangingPunct="1">
              <a:lnSpc>
                <a:spcPct val="90000"/>
              </a:lnSpc>
            </a:pPr>
            <a:r>
              <a:rPr lang="is-IS" sz="1800" smtClean="0"/>
              <a:t>Leiguíbúðir</a:t>
            </a:r>
          </a:p>
          <a:p>
            <a:pPr lvl="3" eaLnBrk="1" hangingPunct="1">
              <a:lnSpc>
                <a:spcPct val="90000"/>
              </a:lnSpc>
            </a:pPr>
            <a:r>
              <a:rPr lang="is-IS" sz="1600" smtClean="0"/>
              <a:t>Alm. sömu vextir og á lánum til alm.</a:t>
            </a:r>
          </a:p>
          <a:p>
            <a:pPr lvl="3" eaLnBrk="1" hangingPunct="1">
              <a:lnSpc>
                <a:spcPct val="90000"/>
              </a:lnSpc>
            </a:pPr>
            <a:r>
              <a:rPr lang="is-IS" sz="1600" smtClean="0"/>
              <a:t>Eigna og tekjumörk</a:t>
            </a:r>
          </a:p>
          <a:p>
            <a:pPr lvl="3" eaLnBrk="1" hangingPunct="1">
              <a:lnSpc>
                <a:spcPct val="90000"/>
              </a:lnSpc>
            </a:pPr>
            <a:r>
              <a:rPr lang="is-IS" sz="1600" smtClean="0"/>
              <a:t>Lán til 50 ára í stað 40</a:t>
            </a:r>
          </a:p>
          <a:p>
            <a:pPr lvl="1" eaLnBrk="1" hangingPunct="1">
              <a:lnSpc>
                <a:spcPct val="90000"/>
              </a:lnSpc>
            </a:pPr>
            <a:r>
              <a:rPr lang="is-IS" sz="2000" smtClean="0"/>
              <a:t>Í einhverjum tilfellum úthlutun lóða undir leiguhúsnæði – æ sjaldgæfara</a:t>
            </a:r>
          </a:p>
        </p:txBody>
      </p:sp>
      <p:pic>
        <p:nvPicPr>
          <p:cNvPr id="22532" name="Picture 4" descr="bjallavad haed 2 og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933825"/>
            <a:ext cx="36353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412875"/>
            <a:ext cx="363537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115888"/>
            <a:ext cx="5986462" cy="1143000"/>
          </a:xfrm>
        </p:spPr>
        <p:txBody>
          <a:bodyPr/>
          <a:lstStyle/>
          <a:p>
            <a:pPr eaLnBrk="1" hangingPunct="1"/>
            <a:r>
              <a:rPr lang="is-IS" smtClean="0"/>
              <a:t>Grunnhugmyndin</a:t>
            </a:r>
            <a:endParaRPr lang="en-GB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125538"/>
            <a:ext cx="4402138" cy="57324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s-IS" sz="2000" smtClean="0"/>
              <a:t>Félagsmenn stofna félag utan um húsnæði sem þeir síðan búa í, greiða ákveðið verð fyrir hlut sem fer til að greiða hluta kaupverðs og lán er tekið fyrir rest.</a:t>
            </a:r>
          </a:p>
          <a:p>
            <a:pPr eaLnBrk="1" hangingPunct="1">
              <a:lnSpc>
                <a:spcPct val="80000"/>
              </a:lnSpc>
            </a:pPr>
            <a:r>
              <a:rPr lang="is-IS" sz="2000" smtClean="0"/>
              <a:t>Íbúar greiða mánaðarlegan kostnað auk gjalda fyrir þjónustu og gjöld vegna söfnunar fyrir viðhaldi. </a:t>
            </a:r>
          </a:p>
          <a:p>
            <a:pPr eaLnBrk="1" hangingPunct="1">
              <a:lnSpc>
                <a:spcPct val="80000"/>
              </a:lnSpc>
            </a:pPr>
            <a:r>
              <a:rPr lang="is-IS" sz="2000" smtClean="0"/>
              <a:t>Taka sjálfir þátt í rekstri og hluta viðhalds.</a:t>
            </a:r>
          </a:p>
          <a:p>
            <a:pPr eaLnBrk="1" hangingPunct="1">
              <a:lnSpc>
                <a:spcPct val="80000"/>
              </a:lnSpc>
            </a:pPr>
            <a:r>
              <a:rPr lang="is-IS" sz="2000" smtClean="0"/>
              <a:t>Þegar íbúi vill flytja/selja þá þarf nýja aðila til að kaupa hlutinn/réttinn</a:t>
            </a:r>
          </a:p>
          <a:p>
            <a:pPr eaLnBrk="1" hangingPunct="1">
              <a:lnSpc>
                <a:spcPct val="80000"/>
              </a:lnSpc>
            </a:pPr>
            <a:r>
              <a:rPr lang="is-IS" sz="2000" smtClean="0"/>
              <a:t>Rétturinn er þá ýmist verðlagður frjáls skv. markaði eða verðstýringu</a:t>
            </a:r>
          </a:p>
          <a:p>
            <a:pPr eaLnBrk="1" hangingPunct="1">
              <a:lnSpc>
                <a:spcPct val="80000"/>
              </a:lnSpc>
            </a:pPr>
            <a:r>
              <a:rPr lang="is-IS" sz="2000" smtClean="0"/>
              <a:t>Viðhaldsgreiðslur miðast við að ráða við eðlilegt og minniháttar viðhald – stærri mál kalla á lántöku sem þá breytir mánaðargjaldi</a:t>
            </a:r>
            <a:endParaRPr lang="en-GB" sz="200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741863" y="1268413"/>
            <a:ext cx="44021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s-IS" sz="2000"/>
              <a:t>Dæmi: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s-IS" sz="2000"/>
              <a:t>Eign kostar    </a:t>
            </a:r>
            <a:r>
              <a:rPr lang="is-IS" sz="2000" u="sng"/>
              <a:t>20.000.000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s-IS" sz="2000"/>
              <a:t>Lán 80%        16.000.000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s-IS" sz="2000" b="1"/>
              <a:t>Búseturéttur   </a:t>
            </a:r>
            <a:r>
              <a:rPr lang="is-IS" sz="2000" b="1" u="sng"/>
              <a:t>4.000.000</a:t>
            </a:r>
            <a:r>
              <a:rPr lang="is-IS" sz="2000"/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s-IS" sz="2000"/>
              <a:t>Íbúð greidd                     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is-IS" sz="20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s-IS" sz="1400"/>
              <a:t>	(ATH búseturétturinn er ekki inn á bankabók eins og tryggingafé)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is-IS" sz="14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s-IS" sz="2000" b="1"/>
              <a:t>Mánaðargjald</a:t>
            </a:r>
            <a:r>
              <a:rPr lang="is-IS" sz="2000"/>
              <a:t> (búsetugjald)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s-IS" sz="2000"/>
              <a:t>Lán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s-IS" sz="2000"/>
              <a:t>Tryggingar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s-IS" sz="2000"/>
              <a:t>Fasteignagjöld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s-IS" sz="2000"/>
              <a:t>Þjónustugjöld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s-IS" sz="2000"/>
              <a:t>Viðhald (áætl.)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s-IS" sz="2000"/>
              <a:t>Hússjóður/rekstrarsjóður</a:t>
            </a: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15888"/>
            <a:ext cx="1439863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5986462" cy="1143000"/>
          </a:xfrm>
        </p:spPr>
        <p:txBody>
          <a:bodyPr/>
          <a:lstStyle/>
          <a:p>
            <a:pPr eaLnBrk="1" hangingPunct="1"/>
            <a:r>
              <a:rPr lang="is-IS" sz="3200" smtClean="0"/>
              <a:t>Skilgreining - Hvað er húsnæðissamvinnufélag ? </a:t>
            </a:r>
            <a:endParaRPr lang="en-GB" sz="320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435975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s-IS" sz="1800" smtClean="0"/>
              <a:t>Almenn skilgreining – mismunandi eftir félögum (Co-operative housing)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s-IS" sz="1000" smtClean="0"/>
          </a:p>
          <a:p>
            <a:pPr lvl="1" eaLnBrk="1" hangingPunct="1">
              <a:lnSpc>
                <a:spcPct val="80000"/>
              </a:lnSpc>
            </a:pPr>
            <a:r>
              <a:rPr lang="is-IS" sz="1600" u="sng" smtClean="0"/>
              <a:t>Valkvætt með sínum kostum og göllum</a:t>
            </a:r>
            <a:r>
              <a:rPr lang="is-IS" sz="1600" smtClean="0"/>
              <a:t>, í eigu félagsmanna, kaupa hlut/rétt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1600" smtClean="0"/>
              <a:t>Takmarkað eiginfjárframlag – byggir á að rétturinn skipti um hendur (seljist)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1600" smtClean="0"/>
              <a:t>Sameiginleg áhætta, rekstur og viðhald skv. mismunandi reglum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1600" smtClean="0"/>
              <a:t>Íbúar sinna skyldum sem eigandi (sbr. sameign)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1600" smtClean="0"/>
              <a:t>Gerir yfirleitt ráð fyrir sjálfstæði og frumkvæði íbúa að sinna sjálfir tilteknum verkum – íbúalýðræði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1600" smtClean="0"/>
              <a:t>Búseturéttur ýmist fastur eða markaðstengdur – gengur kaupum og sölum. Ýmist hár eða lágur.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1600" smtClean="0"/>
              <a:t>Leiga jafnan ekki markaðstengd heldur kostnaðarmiðuð auk áætlana um annan kostnað (sbr. viðhald)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1600" smtClean="0"/>
              <a:t>Mismunandi útfærsla á framlagi í viðhaldssjóði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1600" smtClean="0"/>
              <a:t>Non-profit eða not for profit – þ.e. eiga ekki að vera hagnaðardrifin en þurfa að vera sjálfbær og þola áföll.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1600" smtClean="0"/>
              <a:t>Tekjur frá félagsgjöldum, þjónustugjöldum og byggingaframkvæmdum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1600" smtClean="0"/>
              <a:t>Oft styrkt af ríki/bæ en þó misjafnlega mikið (á Ísland eru engir styrkir nema lán eru til 50ára í stað 40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1600" smtClean="0"/>
              <a:t>Reka  stundum leigufélög samhliða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1600" smtClean="0"/>
              <a:t>Bjóða oftast uppá  ýmiskonar þjónustu (viðhald, þrif ofl.)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1600" smtClean="0"/>
              <a:t>Eru oft að byggja og þróa landsvæði á eigin vegum til að lækka kostnað við húsnæði (byggingastarfsemi)</a:t>
            </a: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Hver verður þróunin?</a:t>
            </a:r>
            <a:endParaRPr lang="en-GB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706755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s-IS" sz="1800" dirty="0" smtClean="0"/>
              <a:t>Vaxandi leigumarkaður – mögulega fleiri útfærslur sbr. íbúðarétt, forkaupsrétt, afborgunarlaus lán...</a:t>
            </a:r>
            <a:r>
              <a:rPr lang="is-IS" sz="1800" dirty="0" err="1" smtClean="0"/>
              <a:t>ofl</a:t>
            </a:r>
            <a:r>
              <a:rPr lang="is-IS" sz="1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is-IS" sz="1800" dirty="0" smtClean="0"/>
              <a:t>Fleiri leigufélög – væntanlega öll hagnaðardrifin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1600" dirty="0" smtClean="0"/>
              <a:t>Gæti þýtt meir samkeppni um íbúðir – rukka hærra og geta því greitt hærra fyrir íbúðir</a:t>
            </a:r>
          </a:p>
          <a:p>
            <a:pPr eaLnBrk="1" hangingPunct="1">
              <a:lnSpc>
                <a:spcPct val="80000"/>
              </a:lnSpc>
            </a:pPr>
            <a:r>
              <a:rPr lang="is-IS" sz="1800" dirty="0" smtClean="0"/>
              <a:t>Lækkandi lánahlutfall vegna áhættu, erfiðara að fjármagna íbúðarkaup og þau verða litin öðrum augum</a:t>
            </a:r>
          </a:p>
          <a:p>
            <a:pPr eaLnBrk="1" hangingPunct="1">
              <a:lnSpc>
                <a:spcPct val="80000"/>
              </a:lnSpc>
            </a:pPr>
            <a:r>
              <a:rPr lang="is-IS" sz="1800" dirty="0" smtClean="0"/>
              <a:t>Mun menning og gildi þjóðarinnar breytast eftir hrunið sbr. áhrif stríða í Evrópu. Gildi sparnaðar</a:t>
            </a:r>
          </a:p>
          <a:p>
            <a:pPr eaLnBrk="1" hangingPunct="1">
              <a:lnSpc>
                <a:spcPct val="80000"/>
              </a:lnSpc>
            </a:pPr>
            <a:r>
              <a:rPr lang="is-IS" sz="1800" dirty="0" smtClean="0"/>
              <a:t>Önnur lífsgildi heldur er fjárhagsleg? Sparnaður með öðrum hætti</a:t>
            </a:r>
          </a:p>
          <a:p>
            <a:pPr eaLnBrk="1" hangingPunct="1">
              <a:lnSpc>
                <a:spcPct val="80000"/>
              </a:lnSpc>
            </a:pPr>
            <a:r>
              <a:rPr lang="is-IS" sz="1800" dirty="0" smtClean="0"/>
              <a:t>Fasteign var grunnur að lífeyrissparnaði – mun nýja kerfið standa sig sem þykir gott (söfnunarkerfi í stað gegnumstreymiskerfis)</a:t>
            </a:r>
          </a:p>
          <a:p>
            <a:pPr eaLnBrk="1" hangingPunct="1">
              <a:lnSpc>
                <a:spcPct val="80000"/>
              </a:lnSpc>
            </a:pPr>
            <a:r>
              <a:rPr lang="is-IS" sz="1800" dirty="0" smtClean="0"/>
              <a:t>Breyting á eldra húsnæði í leiguíbúðir/búseturéttaríbúðir?</a:t>
            </a:r>
          </a:p>
          <a:p>
            <a:pPr eaLnBrk="1" hangingPunct="1">
              <a:lnSpc>
                <a:spcPct val="80000"/>
              </a:lnSpc>
            </a:pPr>
            <a:r>
              <a:rPr lang="is-IS" sz="1800" dirty="0" smtClean="0"/>
              <a:t>Hvernig lítur myndin út næstu 100 árin? 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1600" dirty="0" smtClean="0"/>
              <a:t>Vestrænt samfélag að eldast, erum hætt að fjölga okkur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1600" dirty="0" smtClean="0"/>
              <a:t>Hefur áhrif á fasteignmarkað – færri kaupendur, minni kaupþrýstingur. (mun fólksfjöldi á íslandi ná hámarki 2030?)</a:t>
            </a:r>
          </a:p>
          <a:p>
            <a:pPr eaLnBrk="1" hangingPunct="1">
              <a:lnSpc>
                <a:spcPct val="80000"/>
              </a:lnSpc>
            </a:pPr>
            <a:r>
              <a:rPr lang="is-IS" sz="1800" dirty="0" smtClean="0"/>
              <a:t>Ef Búseti er að gera allt rétt eigum við að geta verið með lægri stofn-, rekstrar- og viðhaldskostnað</a:t>
            </a:r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Spurningar?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Öll form hafa kosti og galla </a:t>
            </a:r>
          </a:p>
          <a:p>
            <a:r>
              <a:rPr lang="is-IS" dirty="0" smtClean="0"/>
              <a:t>Ekki hentar allt öllum !</a:t>
            </a:r>
          </a:p>
          <a:p>
            <a:r>
              <a:rPr lang="is-IS" dirty="0" smtClean="0"/>
              <a:t>Stuðla ætti að opnu og frjálsu kerfi með ólíkum kostum</a:t>
            </a:r>
          </a:p>
          <a:p>
            <a:r>
              <a:rPr lang="is-IS" dirty="0" smtClean="0"/>
              <a:t>Stuðningur hins opinbera ætti að vera við fjölskyldur og einstakling, ekki fasteignir!</a:t>
            </a:r>
          </a:p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9225" y="125413"/>
            <a:ext cx="5986463" cy="1143000"/>
          </a:xfrm>
        </p:spPr>
        <p:txBody>
          <a:bodyPr/>
          <a:lstStyle/>
          <a:p>
            <a:pPr eaLnBrk="1" hangingPunct="1"/>
            <a:r>
              <a:rPr lang="is-IS" sz="2800" smtClean="0"/>
              <a:t>Framtíðarsýn – hvernig sérð þú málin þróast? Kostir/Gallar</a:t>
            </a:r>
            <a:endParaRPr lang="en-GB" sz="2800" smtClean="0"/>
          </a:p>
        </p:txBody>
      </p:sp>
      <p:sp>
        <p:nvSpPr>
          <p:cNvPr id="26627" name="AutoShape 6"/>
          <p:cNvSpPr>
            <a:spLocks noChangeArrowheads="1"/>
          </p:cNvSpPr>
          <p:nvPr/>
        </p:nvSpPr>
        <p:spPr bwMode="auto">
          <a:xfrm>
            <a:off x="4067175" y="1916113"/>
            <a:ext cx="792163" cy="7207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539750" y="148431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s-IS" b="1"/>
              <a:t>Nær eignaríbúðaformi?</a:t>
            </a:r>
            <a:endParaRPr lang="en-GB" b="1"/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5435600" y="148431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s-IS" b="1"/>
              <a:t>Nær leiguíbúðaformi?</a:t>
            </a:r>
            <a:endParaRPr lang="en-GB" b="1"/>
          </a:p>
        </p:txBody>
      </p:sp>
      <p:sp>
        <p:nvSpPr>
          <p:cNvPr id="26630" name="Line 10"/>
          <p:cNvSpPr>
            <a:spLocks noChangeShapeType="1"/>
          </p:cNvSpPr>
          <p:nvPr/>
        </p:nvSpPr>
        <p:spPr bwMode="auto">
          <a:xfrm>
            <a:off x="755650" y="1916113"/>
            <a:ext cx="7273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647700" y="2079625"/>
            <a:ext cx="34925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s-IS" sz="1600"/>
              <a:t>Á að markaðstengja réttinn, búa til eignamyndun t.d. % af fasteignamati?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s-IS" sz="1600"/>
              <a:t>Meira frelsi innandyra og sjálfstæði?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s-IS" sz="1600"/>
              <a:t>Hvatning og umbun fyrir góða umgengni og endurnýjun?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s-IS" sz="1600"/>
              <a:t>Minni greiðslur í innri viðhaldssjóð 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s-IS" sz="1600"/>
              <a:t>Jafnvægi í eignamyndun og kauptryggingu?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s-IS" sz="1600"/>
              <a:t>Svigrúm til að lækka mánaðargjöld?</a:t>
            </a:r>
            <a:endParaRPr lang="en-GB" sz="1600"/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5219700" y="2085975"/>
            <a:ext cx="33845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s-IS" sz="1600"/>
              <a:t>Lækka búseturétt og hafa fast verð?	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s-IS" sz="1600"/>
              <a:t>Stýra gæðum íbúða meira og breytingar. Minnka val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s-IS" sz="1600"/>
              <a:t>Auka þjónustu og einfalda allt form?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s-IS" sz="1600"/>
              <a:t>Staðla gæði?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s-IS" sz="1600"/>
              <a:t>Hækkar mánaðargjöld og sinna meira viðhaldsmálum og endurnýjun innandyra?</a:t>
            </a:r>
          </a:p>
        </p:txBody>
      </p:sp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3924300" y="148431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b="1"/>
              <a:t>Óbreytt?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/>
              <a:t>Sagan – hvernig viljum við haga okkar málum?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95325"/>
            <a:ext cx="8229600" cy="4525963"/>
          </a:xfrm>
        </p:spPr>
        <p:txBody>
          <a:bodyPr/>
          <a:lstStyle/>
          <a:p>
            <a:r>
              <a:rPr lang="is-IS" sz="2400" dirty="0" smtClean="0"/>
              <a:t>Menning og saga, vistaböndin/sjálfstæði, grundvallarréttur eða stöðutákn</a:t>
            </a:r>
          </a:p>
          <a:p>
            <a:r>
              <a:rPr lang="is-IS" sz="2400" dirty="0" smtClean="0"/>
              <a:t>Úr sveit í borg</a:t>
            </a:r>
          </a:p>
          <a:p>
            <a:r>
              <a:rPr lang="is-IS" sz="2400" dirty="0" smtClean="0"/>
              <a:t>Húsnæðisstefna –allir að kaupa eign?</a:t>
            </a:r>
          </a:p>
          <a:p>
            <a:r>
              <a:rPr lang="is-IS" sz="2400" dirty="0" smtClean="0"/>
              <a:t>Stöðutákn eða staðfesting á árangri?</a:t>
            </a:r>
          </a:p>
          <a:p>
            <a:r>
              <a:rPr lang="is-IS" sz="2400" dirty="0" smtClean="0"/>
              <a:t>Er ekki þörf á nýrri hugsun?</a:t>
            </a:r>
            <a:endParaRPr lang="is-I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211527"/>
            <a:ext cx="2592288" cy="194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198800"/>
            <a:ext cx="2848041" cy="196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6664" y="4173134"/>
            <a:ext cx="3059832" cy="196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313" y="2060848"/>
            <a:ext cx="2700687" cy="187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44624"/>
            <a:ext cx="6408712" cy="1143000"/>
          </a:xfrm>
        </p:spPr>
        <p:txBody>
          <a:bodyPr/>
          <a:lstStyle/>
          <a:p>
            <a:pPr eaLnBrk="1" hangingPunct="1"/>
            <a:r>
              <a:rPr lang="is-IS" sz="2400" dirty="0" smtClean="0"/>
              <a:t>Hvað er húsnæði? Til umhugsunar - hvað eiga þessir tveir hlutir sameiginlegt?</a:t>
            </a:r>
            <a:endParaRPr lang="en-GB" sz="24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717033"/>
            <a:ext cx="8229600" cy="252025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s-IS" sz="2000" i="1" dirty="0" smtClean="0"/>
              <a:t>Það er sama hver býr í húsnæðinu eða drekkur mjólkina – kostnaðurinn er sá hinn sami við að framleiða húsið/mjólkina. </a:t>
            </a:r>
          </a:p>
          <a:p>
            <a:pPr eaLnBrk="1" hangingPunct="1">
              <a:lnSpc>
                <a:spcPct val="90000"/>
              </a:lnSpc>
            </a:pPr>
            <a:r>
              <a:rPr lang="is-IS" sz="2000" i="1" dirty="0" smtClean="0"/>
              <a:t>Gætum reyndar verið með vatnsblandaða fyrir efnaminni en viljum við það? Jafnvel selt í sér verslunum? Hverfi/hús með stórum íbúðum og annað með litlum ódýrum?</a:t>
            </a:r>
          </a:p>
          <a:p>
            <a:pPr eaLnBrk="1" hangingPunct="1">
              <a:lnSpc>
                <a:spcPct val="90000"/>
              </a:lnSpc>
            </a:pPr>
            <a:r>
              <a:rPr lang="is-IS" sz="2000" i="1" dirty="0" smtClean="0"/>
              <a:t>Sama gildir um rekstrarkostnað og mögulega er kostnaður hærri í leiguhúsnæði – búseturéttur fer bil beggja og hefur kosti beggja kerfa.</a:t>
            </a:r>
          </a:p>
          <a:p>
            <a:pPr eaLnBrk="1" hangingPunct="1">
              <a:lnSpc>
                <a:spcPct val="90000"/>
              </a:lnSpc>
            </a:pPr>
            <a:r>
              <a:rPr lang="is-IS" sz="2000" i="1" dirty="0" smtClean="0"/>
              <a:t>“</a:t>
            </a:r>
            <a:r>
              <a:rPr lang="is-IS" sz="2000" i="1" dirty="0" err="1" smtClean="0"/>
              <a:t>Quick</a:t>
            </a:r>
            <a:r>
              <a:rPr lang="is-IS" sz="2000" i="1" dirty="0" smtClean="0"/>
              <a:t> </a:t>
            </a:r>
            <a:r>
              <a:rPr lang="is-IS" sz="2000" i="1" dirty="0" err="1" smtClean="0"/>
              <a:t>fix</a:t>
            </a:r>
            <a:r>
              <a:rPr lang="is-IS" sz="2000" i="1" dirty="0" smtClean="0"/>
              <a:t>” lausnir vandfundnar til að láta húsnæðiskostnað hverfa</a:t>
            </a:r>
          </a:p>
          <a:p>
            <a:pPr eaLnBrk="1" hangingPunct="1">
              <a:lnSpc>
                <a:spcPct val="90000"/>
              </a:lnSpc>
            </a:pPr>
            <a:r>
              <a:rPr lang="is-IS" sz="2000" i="1" dirty="0" smtClean="0"/>
              <a:t>Samanburður við Norðurlöndin? – Niðurgreiðslur!, Vextir ...</a:t>
            </a:r>
            <a:endParaRPr lang="en-GB" sz="2000" i="1" dirty="0" smtClean="0"/>
          </a:p>
        </p:txBody>
      </p:sp>
      <p:pic>
        <p:nvPicPr>
          <p:cNvPr id="5124" name="Picture 4" descr="Kristnibr 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474" y="1341214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8062" y="1196752"/>
            <a:ext cx="14922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Norðurlöndin...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800" dirty="0" smtClean="0"/>
              <a:t>Flókin kerfi með mikla sögu</a:t>
            </a:r>
          </a:p>
          <a:p>
            <a:pPr lvl="1"/>
            <a:r>
              <a:rPr lang="is-IS" sz="2400" dirty="0" smtClean="0"/>
              <a:t>Flókið kerfi eftir áratuga þróun</a:t>
            </a:r>
          </a:p>
          <a:p>
            <a:pPr lvl="1"/>
            <a:r>
              <a:rPr lang="is-IS" sz="2400" dirty="0" smtClean="0"/>
              <a:t>Ekki hægt að kaupa í fjölbýli (Svíþjóð), að kaupa var/er að kaupa búseturétt</a:t>
            </a:r>
          </a:p>
          <a:p>
            <a:pPr lvl="1"/>
            <a:r>
              <a:rPr lang="is-IS" sz="2400" dirty="0" smtClean="0"/>
              <a:t>Niðurgreiðslur og styrkir, 14% í DK af byggingakostnaði, afborgana og vaxtalaust...</a:t>
            </a:r>
          </a:p>
          <a:p>
            <a:pPr lvl="1"/>
            <a:r>
              <a:rPr lang="is-IS" sz="2400" dirty="0" smtClean="0"/>
              <a:t>Pólitískur vilji...</a:t>
            </a:r>
          </a:p>
          <a:p>
            <a:pPr lvl="1"/>
            <a:r>
              <a:rPr lang="is-IS" sz="2400" i="1" u="sng" dirty="0" smtClean="0"/>
              <a:t>Hver vill láta segja sér hvar  og hvernig hann býr?</a:t>
            </a:r>
          </a:p>
          <a:p>
            <a:pPr lvl="1"/>
            <a:r>
              <a:rPr lang="is-IS" sz="2400" i="1" u="sng" dirty="0" smtClean="0"/>
              <a:t>Vaxandi umræða um samfélagslegt og efnahagslegt öryggi og stöðugleika (</a:t>
            </a:r>
            <a:r>
              <a:rPr lang="is-IS" sz="2400" i="1" u="sng" dirty="0" err="1" smtClean="0"/>
              <a:t>okonomisk</a:t>
            </a:r>
            <a:r>
              <a:rPr lang="is-IS" sz="2400" i="1" u="sng" dirty="0" smtClean="0"/>
              <a:t> </a:t>
            </a:r>
            <a:r>
              <a:rPr lang="is-IS" sz="2400" i="1" u="sng" dirty="0" err="1" smtClean="0"/>
              <a:t>stabilitet</a:t>
            </a:r>
            <a:r>
              <a:rPr lang="is-IS" sz="2400" i="1" u="sng" dirty="0" smtClean="0"/>
              <a:t>).</a:t>
            </a:r>
          </a:p>
          <a:p>
            <a:pPr lvl="2"/>
            <a:r>
              <a:rPr lang="is-IS" sz="2000" i="1" dirty="0" smtClean="0"/>
              <a:t>Markaðirnir taka dýfur en þurfa fjölskyldurnar einnig að taka rússíbanann?</a:t>
            </a:r>
            <a:endParaRPr lang="is-I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188913"/>
            <a:ext cx="5986462" cy="868362"/>
          </a:xfrm>
        </p:spPr>
        <p:txBody>
          <a:bodyPr/>
          <a:lstStyle/>
          <a:p>
            <a:pPr eaLnBrk="1" hangingPunct="1"/>
            <a:r>
              <a:rPr lang="is-IS" sz="3200" smtClean="0"/>
              <a:t>Pólitísk umræða - húsnæðismál</a:t>
            </a:r>
            <a:endParaRPr lang="en-GB" sz="320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0825" y="981075"/>
            <a:ext cx="864235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s-IS" sz="2400"/>
              <a:t>Mismunandi vægi húsnæðismála í pólitískri umræðu eftir löndum/hugmyndafræði/efnahag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s-IS" sz="2000"/>
              <a:t>Á ábyrgð einstaklingsins/fjölskyldna 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s-IS" sz="2000"/>
              <a:t>Réttur til húsnæðis ?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s-IS" sz="2000"/>
              <a:t>Réttur til að kaupa 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s-IS" sz="2000"/>
              <a:t>Réttur til að leigja 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s-IS" sz="2000"/>
              <a:t>Félagslegt öryggi og skylda sveitarfélaga 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s-IS" sz="2000"/>
              <a:t>Á yfir höfuð að skipta sér af fasteignmálum, vera með húsaleigubætur og vaxtabætur? Á bara að láta markaðinn um þetta?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endParaRPr lang="is-IS" sz="12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is-IS" sz="2400"/>
              <a:t>Flest samfélög styðja við markaðinn og setja leikreglur – misjafnar áherslur og sjónarmið er varða stuðning/hvatningu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s-IS" sz="2000"/>
              <a:t>Gamla... “</a:t>
            </a:r>
            <a:r>
              <a:rPr lang="is-IS" sz="2000" b="1" i="1"/>
              <a:t>Support bricks</a:t>
            </a:r>
            <a:r>
              <a:rPr lang="is-IS" sz="2000"/>
              <a:t>” – áhersla á að byggja og eiga húsnæði sem hentar (t.d. vaxtabætur, húsnæðiskerfi í eigu ríkis og bæjar, oft niðurgreitt/styrkir)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is-IS" sz="2000"/>
              <a:t>Nýja.. “</a:t>
            </a:r>
            <a:r>
              <a:rPr lang="is-IS" sz="2000" b="1" i="1"/>
              <a:t>Support people</a:t>
            </a:r>
            <a:r>
              <a:rPr lang="is-IS" sz="2000"/>
              <a:t>” – áhersla á að hjálpa fólki sem á þarf að halda. Húsnæði sótt á markaði af mismunandi gerðum (húsnæðisbætur eftir þörf og stundum tímabundnum aðstæðum tengdar tekjum og eignum – beintenging við skattkerfið)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mtClean="0"/>
              <a:t>Nokkur sjónarhorn...</a:t>
            </a:r>
            <a:endParaRPr lang="en-GB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eaLnBrk="1" hangingPunct="1"/>
            <a:r>
              <a:rPr lang="is-IS" sz="2400" dirty="0" smtClean="0"/>
              <a:t>Misjafnar áherslur... (</a:t>
            </a:r>
            <a:r>
              <a:rPr lang="is-IS" sz="2400" dirty="0" err="1" smtClean="0"/>
              <a:t>framh</a:t>
            </a:r>
            <a:r>
              <a:rPr lang="is-IS" sz="24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2000" dirty="0" smtClean="0"/>
              <a:t>Sambland af ofangreindu </a:t>
            </a:r>
            <a:r>
              <a:rPr lang="is-IS" sz="2000" dirty="0" err="1" smtClean="0"/>
              <a:t>people</a:t>
            </a:r>
            <a:r>
              <a:rPr lang="is-IS" sz="2000" dirty="0" smtClean="0"/>
              <a:t>/</a:t>
            </a:r>
            <a:r>
              <a:rPr lang="is-IS" sz="2000" dirty="0" err="1" smtClean="0"/>
              <a:t>bricks</a:t>
            </a:r>
            <a:r>
              <a:rPr lang="is-IS" sz="2000" dirty="0" smtClean="0"/>
              <a:t> –styrkir eða stuðningur við uppbyggingu sjálfstæðra félaga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2000" dirty="0" smtClean="0"/>
              <a:t>Valkostir á markaði mismunandi (kaup, leiga, fasteignafélög einkarekin, ríkis og félaga...)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2000" dirty="0" smtClean="0"/>
              <a:t>Forðast fátækragildrur ? (dýrt leiguhúsnæði, markaðurinn reynir að fullnýta svigrúmið/greiðslugetu – verður því frekar skammtímalausn, </a:t>
            </a:r>
            <a:r>
              <a:rPr lang="is-IS" sz="2000" dirty="0" err="1" smtClean="0"/>
              <a:t>trailerparks</a:t>
            </a:r>
            <a:r>
              <a:rPr lang="is-IS" sz="2000" dirty="0" smtClean="0"/>
              <a:t>...)</a:t>
            </a:r>
          </a:p>
          <a:p>
            <a:pPr eaLnBrk="1" hangingPunct="1">
              <a:lnSpc>
                <a:spcPct val="80000"/>
              </a:lnSpc>
            </a:pPr>
            <a:r>
              <a:rPr lang="is-IS" sz="2400" dirty="0" smtClean="0"/>
              <a:t>Almenn tilhneiging á vesturlöndum í áttina að eigin húsnæði – rökin að byggja upp eigið fé = ríkara og betra samfélag? Skuldsett eigið fé? Raun eða blekking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2000" dirty="0" smtClean="0"/>
              <a:t>Ísland með um 80% á meðan 60% er algeng tala í Evrópu um eignaríbúðir. Búseturéttarkerfi stundum flokkað með eignaríbúðum</a:t>
            </a:r>
          </a:p>
          <a:p>
            <a:pPr lvl="1" eaLnBrk="1" hangingPunct="1">
              <a:lnSpc>
                <a:spcPct val="80000"/>
              </a:lnSpc>
            </a:pPr>
            <a:r>
              <a:rPr lang="is-IS" sz="2000" dirty="0" smtClean="0"/>
              <a:t>Fylgikvillar, sveiflur, bólur, áföll sem lenda á ríkinu að bjarga</a:t>
            </a:r>
          </a:p>
          <a:p>
            <a:pPr eaLnBrk="1" hangingPunct="1">
              <a:lnSpc>
                <a:spcPct val="80000"/>
              </a:lnSpc>
            </a:pPr>
            <a:r>
              <a:rPr lang="is-IS" sz="2400" dirty="0" smtClean="0"/>
              <a:t>Alltaf erfiðara og erfiðara fyrir ungt fólk á fasteignamarkaði að koma inn og kaupa af sér eldra fólki þar sem verð hafa hækkað (hærri þröskuldur)</a:t>
            </a:r>
          </a:p>
          <a:p>
            <a:pPr eaLnBrk="1" hangingPunct="1">
              <a:lnSpc>
                <a:spcPct val="80000"/>
              </a:lnSpc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333375"/>
            <a:ext cx="2590800" cy="579438"/>
          </a:xfrm>
        </p:spPr>
        <p:txBody>
          <a:bodyPr/>
          <a:lstStyle/>
          <a:p>
            <a:pPr eaLnBrk="1" hangingPunct="1"/>
            <a:r>
              <a:rPr lang="is-IS" smtClean="0"/>
              <a:t>...</a:t>
            </a:r>
            <a:endParaRPr lang="en-GB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7610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s-IS" sz="2400" smtClean="0"/>
              <a:t>Eignirnar hættar að ganga milli kynslóða (fólk eyðir sparnaðinum í ellinni)</a:t>
            </a:r>
          </a:p>
          <a:p>
            <a:pPr eaLnBrk="1" hangingPunct="1">
              <a:lnSpc>
                <a:spcPct val="80000"/>
              </a:lnSpc>
            </a:pPr>
            <a:r>
              <a:rPr lang="is-IS" sz="2400" smtClean="0"/>
              <a:t>Fasteignir voru ígildi lífeyrissjóðs – mun lífeyrissjóðskerfið uppfylla væntingar okkar?</a:t>
            </a:r>
          </a:p>
          <a:p>
            <a:pPr eaLnBrk="1" hangingPunct="1">
              <a:lnSpc>
                <a:spcPct val="80000"/>
              </a:lnSpc>
            </a:pPr>
            <a:r>
              <a:rPr lang="is-IS" sz="2400" smtClean="0"/>
              <a:t>Ýmislegt sem bendir til að eignarstefna auki vandamál og fátækt í samfélaginu og stuðli að auknum fjármálalegum óstöðugleika. </a:t>
            </a:r>
            <a:r>
              <a:rPr lang="is-IS" sz="1800" b="1" smtClean="0"/>
              <a:t>(Prof. Gwilym Pryce)</a:t>
            </a:r>
          </a:p>
          <a:p>
            <a:pPr eaLnBrk="1" hangingPunct="1">
              <a:lnSpc>
                <a:spcPct val="80000"/>
              </a:lnSpc>
            </a:pPr>
            <a:r>
              <a:rPr lang="is-IS" sz="2400" smtClean="0"/>
              <a:t>Kostnaður við eignarstefnu umtalsverður fyrir einstaklinga auk áhættu sem henni fylgir</a:t>
            </a:r>
          </a:p>
          <a:p>
            <a:pPr eaLnBrk="1" hangingPunct="1">
              <a:lnSpc>
                <a:spcPct val="80000"/>
              </a:lnSpc>
            </a:pPr>
            <a:r>
              <a:rPr lang="is-IS" sz="2400" smtClean="0"/>
              <a:t>Vaxandi áhugi á fleiri leiðum í húsnæðismálum heldur en kaupa eða leigja</a:t>
            </a:r>
          </a:p>
          <a:p>
            <a:pPr eaLnBrk="1" hangingPunct="1">
              <a:lnSpc>
                <a:spcPct val="80000"/>
              </a:lnSpc>
            </a:pPr>
            <a:r>
              <a:rPr lang="is-IS" sz="2400" smtClean="0"/>
              <a:t>Er skynsamlegra að stærri hluti húsnæðis sé í eigu stórra fasteignafélaga af ýmsum toga sem tryggja sanngjarnara verð en um leið öryggi og velferð ásamt því að jafna sveiflur?  </a:t>
            </a:r>
          </a:p>
          <a:p>
            <a:pPr eaLnBrk="1" hangingPunct="1">
              <a:lnSpc>
                <a:spcPct val="80000"/>
              </a:lnSpc>
            </a:pPr>
            <a:r>
              <a:rPr lang="is-IS" sz="2400" smtClean="0"/>
              <a:t>Eignamyndum einstaklinga verður því með öðrum og áhættuminni og áhyggjuminni hætti þ.e. sparnaði?</a:t>
            </a:r>
          </a:p>
          <a:p>
            <a:pPr eaLnBrk="1" hangingPunct="1">
              <a:lnSpc>
                <a:spcPct val="80000"/>
              </a:lnSpc>
            </a:pP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0" y="333375"/>
            <a:ext cx="6130925" cy="574675"/>
          </a:xfrm>
        </p:spPr>
        <p:txBody>
          <a:bodyPr/>
          <a:lstStyle/>
          <a:p>
            <a:pPr eaLnBrk="1" hangingPunct="1"/>
            <a:r>
              <a:rPr lang="is-IS" sz="3200" smtClean="0"/>
              <a:t>Hvað myndar húsnæðiskostnað</a:t>
            </a:r>
            <a:endParaRPr lang="en-GB" sz="3200" smtClean="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-1588" y="1052513"/>
            <a:ext cx="5724526" cy="2881312"/>
            <a:chOff x="-1" y="663"/>
            <a:chExt cx="3606" cy="1815"/>
          </a:xfrm>
        </p:grpSpPr>
        <p:sp>
          <p:nvSpPr>
            <p:cNvPr id="6172" name="Rectangle 4"/>
            <p:cNvSpPr>
              <a:spLocks noChangeArrowheads="1"/>
            </p:cNvSpPr>
            <p:nvPr/>
          </p:nvSpPr>
          <p:spPr bwMode="auto">
            <a:xfrm>
              <a:off x="2154" y="1298"/>
              <a:ext cx="1451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/>
                <a:t>Fjármagnskostnaður</a:t>
              </a:r>
            </a:p>
            <a:p>
              <a:pPr algn="ctr"/>
              <a:r>
                <a:rPr lang="is-IS" sz="1400"/>
                <a:t>(framleiðanda &amp; kaupanda)</a:t>
              </a:r>
              <a:endParaRPr lang="en-GB" sz="1400"/>
            </a:p>
          </p:txBody>
        </p:sp>
        <p:sp>
          <p:nvSpPr>
            <p:cNvPr id="6173" name="Rectangle 5"/>
            <p:cNvSpPr>
              <a:spLocks noChangeArrowheads="1"/>
            </p:cNvSpPr>
            <p:nvPr/>
          </p:nvSpPr>
          <p:spPr bwMode="auto">
            <a:xfrm>
              <a:off x="2154" y="1661"/>
              <a:ext cx="1451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/>
                <a:t>Byggingarkostnaður</a:t>
              </a:r>
              <a:endParaRPr lang="en-GB"/>
            </a:p>
          </p:txBody>
        </p:sp>
        <p:sp>
          <p:nvSpPr>
            <p:cNvPr id="6174" name="Rectangle 6"/>
            <p:cNvSpPr>
              <a:spLocks noChangeArrowheads="1"/>
            </p:cNvSpPr>
            <p:nvPr/>
          </p:nvSpPr>
          <p:spPr bwMode="auto">
            <a:xfrm>
              <a:off x="2154" y="936"/>
              <a:ext cx="1451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/>
                <a:t>Lóðarverð</a:t>
              </a:r>
              <a:endParaRPr lang="en-GB"/>
            </a:p>
          </p:txBody>
        </p:sp>
        <p:sp>
          <p:nvSpPr>
            <p:cNvPr id="6175" name="AutoShape 9"/>
            <p:cNvSpPr>
              <a:spLocks noChangeArrowheads="1"/>
            </p:cNvSpPr>
            <p:nvPr/>
          </p:nvSpPr>
          <p:spPr bwMode="auto">
            <a:xfrm>
              <a:off x="0" y="663"/>
              <a:ext cx="1656" cy="362"/>
            </a:xfrm>
            <a:prstGeom prst="bracePair">
              <a:avLst>
                <a:gd name="adj" fmla="val 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sz="1600"/>
                <a:t>Verðlagning sveitarfél.</a:t>
              </a:r>
            </a:p>
            <a:p>
              <a:pPr algn="ctr"/>
              <a:r>
                <a:rPr lang="is-IS" sz="1600"/>
                <a:t>þjónusta, eftirspurn., staðs.</a:t>
              </a:r>
              <a:endParaRPr lang="en-GB" sz="1600"/>
            </a:p>
          </p:txBody>
        </p:sp>
        <p:sp>
          <p:nvSpPr>
            <p:cNvPr id="6176" name="AutoShape 10"/>
            <p:cNvSpPr>
              <a:spLocks noChangeArrowheads="1"/>
            </p:cNvSpPr>
            <p:nvPr/>
          </p:nvSpPr>
          <p:spPr bwMode="auto">
            <a:xfrm>
              <a:off x="0" y="1162"/>
              <a:ext cx="1656" cy="363"/>
            </a:xfrm>
            <a:prstGeom prst="bracePair">
              <a:avLst>
                <a:gd name="adj" fmla="val 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sz="1600"/>
                <a:t>Vextir, verðbólga, skattar </a:t>
              </a:r>
            </a:p>
            <a:p>
              <a:pPr algn="ctr"/>
              <a:r>
                <a:rPr lang="is-IS" sz="1600"/>
                <a:t>(stimpilgj.) &amp; lánt.gjöld.</a:t>
              </a:r>
              <a:endParaRPr lang="en-GB" sz="1600"/>
            </a:p>
          </p:txBody>
        </p:sp>
        <p:sp>
          <p:nvSpPr>
            <p:cNvPr id="6177" name="Line 11"/>
            <p:cNvSpPr>
              <a:spLocks noChangeShapeType="1"/>
            </p:cNvSpPr>
            <p:nvPr/>
          </p:nvSpPr>
          <p:spPr bwMode="auto">
            <a:xfrm>
              <a:off x="1655" y="845"/>
              <a:ext cx="499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6178" name="Line 12"/>
            <p:cNvSpPr>
              <a:spLocks noChangeShapeType="1"/>
            </p:cNvSpPr>
            <p:nvPr/>
          </p:nvSpPr>
          <p:spPr bwMode="auto">
            <a:xfrm>
              <a:off x="1655" y="1344"/>
              <a:ext cx="499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6179" name="AutoShape 13"/>
            <p:cNvSpPr>
              <a:spLocks noChangeArrowheads="1"/>
            </p:cNvSpPr>
            <p:nvPr/>
          </p:nvSpPr>
          <p:spPr bwMode="auto">
            <a:xfrm>
              <a:off x="0" y="1661"/>
              <a:ext cx="1656" cy="363"/>
            </a:xfrm>
            <a:prstGeom prst="bracePair">
              <a:avLst>
                <a:gd name="adj" fmla="val 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sz="1600"/>
                <a:t>Hönnun, vinnuafl, innlent &amp;,</a:t>
              </a:r>
            </a:p>
            <a:p>
              <a:pPr algn="ctr"/>
              <a:r>
                <a:rPr lang="is-IS" sz="1600"/>
                <a:t>innflutt hráefni, gengi kr.</a:t>
              </a:r>
              <a:endParaRPr lang="en-GB" sz="1600"/>
            </a:p>
          </p:txBody>
        </p:sp>
        <p:sp>
          <p:nvSpPr>
            <p:cNvPr id="6180" name="Line 14"/>
            <p:cNvSpPr>
              <a:spLocks noChangeShapeType="1"/>
            </p:cNvSpPr>
            <p:nvPr/>
          </p:nvSpPr>
          <p:spPr bwMode="auto">
            <a:xfrm>
              <a:off x="1655" y="1842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6181" name="Rectangle 19"/>
            <p:cNvSpPr>
              <a:spLocks noChangeArrowheads="1"/>
            </p:cNvSpPr>
            <p:nvPr/>
          </p:nvSpPr>
          <p:spPr bwMode="auto">
            <a:xfrm>
              <a:off x="2154" y="2024"/>
              <a:ext cx="1451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/>
                <a:t>Álagning seljanda</a:t>
              </a:r>
              <a:endParaRPr lang="en-GB"/>
            </a:p>
          </p:txBody>
        </p:sp>
        <p:sp>
          <p:nvSpPr>
            <p:cNvPr id="6182" name="AutoShape 20"/>
            <p:cNvSpPr>
              <a:spLocks noChangeArrowheads="1"/>
            </p:cNvSpPr>
            <p:nvPr/>
          </p:nvSpPr>
          <p:spPr bwMode="auto">
            <a:xfrm>
              <a:off x="-1" y="2115"/>
              <a:ext cx="1656" cy="363"/>
            </a:xfrm>
            <a:prstGeom prst="bracePair">
              <a:avLst>
                <a:gd name="adj" fmla="val 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sz="1600"/>
                <a:t>Arðsemiskrafa, álagning</a:t>
              </a:r>
            </a:p>
            <a:p>
              <a:pPr algn="ctr"/>
              <a:r>
                <a:rPr lang="is-IS" sz="1600"/>
                <a:t>framleiðanda &amp; seljanda</a:t>
              </a:r>
              <a:endParaRPr lang="en-GB" sz="1600"/>
            </a:p>
          </p:txBody>
        </p:sp>
        <p:sp>
          <p:nvSpPr>
            <p:cNvPr id="6183" name="Line 21"/>
            <p:cNvSpPr>
              <a:spLocks noChangeShapeType="1"/>
            </p:cNvSpPr>
            <p:nvPr/>
          </p:nvSpPr>
          <p:spPr bwMode="auto">
            <a:xfrm flipV="1">
              <a:off x="1655" y="2205"/>
              <a:ext cx="499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-9525" y="4149725"/>
            <a:ext cx="5732463" cy="2519363"/>
            <a:chOff x="-6" y="2614"/>
            <a:chExt cx="3611" cy="1587"/>
          </a:xfrm>
        </p:grpSpPr>
        <p:sp>
          <p:nvSpPr>
            <p:cNvPr id="6160" name="Rectangle 7"/>
            <p:cNvSpPr>
              <a:spLocks noChangeArrowheads="1"/>
            </p:cNvSpPr>
            <p:nvPr/>
          </p:nvSpPr>
          <p:spPr bwMode="auto">
            <a:xfrm>
              <a:off x="2154" y="3794"/>
              <a:ext cx="1451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/>
                <a:t>Viðhaldskostnaður</a:t>
              </a:r>
              <a:endParaRPr lang="en-GB"/>
            </a:p>
          </p:txBody>
        </p:sp>
        <p:sp>
          <p:nvSpPr>
            <p:cNvPr id="6161" name="Rectangle 8"/>
            <p:cNvSpPr>
              <a:spLocks noChangeArrowheads="1"/>
            </p:cNvSpPr>
            <p:nvPr/>
          </p:nvSpPr>
          <p:spPr bwMode="auto">
            <a:xfrm>
              <a:off x="2154" y="3431"/>
              <a:ext cx="1451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/>
                <a:t>Rekstrarkostnaður</a:t>
              </a:r>
              <a:endParaRPr lang="en-GB"/>
            </a:p>
          </p:txBody>
        </p:sp>
        <p:sp>
          <p:nvSpPr>
            <p:cNvPr id="6162" name="AutoShape 15"/>
            <p:cNvSpPr>
              <a:spLocks noChangeArrowheads="1"/>
            </p:cNvSpPr>
            <p:nvPr/>
          </p:nvSpPr>
          <p:spPr bwMode="auto">
            <a:xfrm>
              <a:off x="0" y="3430"/>
              <a:ext cx="1973" cy="363"/>
            </a:xfrm>
            <a:prstGeom prst="bracePair">
              <a:avLst>
                <a:gd name="adj" fmla="val 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sz="1600"/>
                <a:t>Hiti, rafmagn, lyfta, alm.rekstur, </a:t>
              </a:r>
            </a:p>
            <a:p>
              <a:pPr algn="ctr"/>
              <a:r>
                <a:rPr lang="is-IS" sz="1600"/>
                <a:t>þrif, hönnun og efnisval</a:t>
              </a:r>
              <a:endParaRPr lang="en-GB" sz="1600"/>
            </a:p>
          </p:txBody>
        </p:sp>
        <p:sp>
          <p:nvSpPr>
            <p:cNvPr id="6163" name="AutoShape 16"/>
            <p:cNvSpPr>
              <a:spLocks noChangeArrowheads="1"/>
            </p:cNvSpPr>
            <p:nvPr/>
          </p:nvSpPr>
          <p:spPr bwMode="auto">
            <a:xfrm>
              <a:off x="-6" y="3838"/>
              <a:ext cx="1973" cy="363"/>
            </a:xfrm>
            <a:prstGeom prst="bracePair">
              <a:avLst>
                <a:gd name="adj" fmla="val 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sz="1600"/>
                <a:t>Veðrátta, aldur, byggingarefni</a:t>
              </a:r>
            </a:p>
            <a:p>
              <a:pPr algn="ctr"/>
              <a:r>
                <a:rPr lang="is-IS" sz="1600"/>
                <a:t>Umgengni, vinnulaun, efnisverð</a:t>
              </a:r>
              <a:endParaRPr lang="en-GB" sz="1600"/>
            </a:p>
          </p:txBody>
        </p:sp>
        <p:sp>
          <p:nvSpPr>
            <p:cNvPr id="6164" name="Line 17"/>
            <p:cNvSpPr>
              <a:spLocks noChangeShapeType="1"/>
            </p:cNvSpPr>
            <p:nvPr/>
          </p:nvSpPr>
          <p:spPr bwMode="auto">
            <a:xfrm>
              <a:off x="1973" y="3612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6165" name="Line 18"/>
            <p:cNvSpPr>
              <a:spLocks noChangeShapeType="1"/>
            </p:cNvSpPr>
            <p:nvPr/>
          </p:nvSpPr>
          <p:spPr bwMode="auto">
            <a:xfrm flipV="1">
              <a:off x="1973" y="3975"/>
              <a:ext cx="18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2154" y="3067"/>
              <a:ext cx="1451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/>
                <a:t>Skattar og tryggingar</a:t>
              </a:r>
              <a:endParaRPr lang="en-GB"/>
            </a:p>
          </p:txBody>
        </p:sp>
        <p:sp>
          <p:nvSpPr>
            <p:cNvPr id="6167" name="AutoShape 23"/>
            <p:cNvSpPr>
              <a:spLocks noChangeArrowheads="1"/>
            </p:cNvSpPr>
            <p:nvPr/>
          </p:nvSpPr>
          <p:spPr bwMode="auto">
            <a:xfrm>
              <a:off x="0" y="3022"/>
              <a:ext cx="1973" cy="363"/>
            </a:xfrm>
            <a:prstGeom prst="bracePair">
              <a:avLst>
                <a:gd name="adj" fmla="val 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sz="1600"/>
                <a:t>Fasteigna- og eignaskattar, </a:t>
              </a:r>
            </a:p>
            <a:p>
              <a:pPr algn="ctr"/>
              <a:r>
                <a:rPr lang="is-IS" sz="1600"/>
                <a:t>þjónustugjöld &amp; tryggingar</a:t>
              </a:r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>
              <a:off x="1973" y="3203"/>
              <a:ext cx="18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2154" y="2704"/>
              <a:ext cx="1451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/>
                <a:t>Fjármagnskostnaður</a:t>
              </a:r>
              <a:endParaRPr lang="en-GB"/>
            </a:p>
          </p:txBody>
        </p:sp>
        <p:sp>
          <p:nvSpPr>
            <p:cNvPr id="6170" name="AutoShape 26"/>
            <p:cNvSpPr>
              <a:spLocks noChangeArrowheads="1"/>
            </p:cNvSpPr>
            <p:nvPr/>
          </p:nvSpPr>
          <p:spPr bwMode="auto">
            <a:xfrm>
              <a:off x="0" y="2614"/>
              <a:ext cx="1973" cy="363"/>
            </a:xfrm>
            <a:prstGeom prst="bracePair">
              <a:avLst>
                <a:gd name="adj" fmla="val 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sz="1600"/>
                <a:t>Afborgun lána, skammtíma- &amp;</a:t>
              </a:r>
            </a:p>
            <a:p>
              <a:pPr algn="ctr"/>
              <a:r>
                <a:rPr lang="is-IS" sz="1600"/>
                <a:t>langtíma, afskriftir, arðsemiskrafa</a:t>
              </a:r>
            </a:p>
          </p:txBody>
        </p:sp>
        <p:sp>
          <p:nvSpPr>
            <p:cNvPr id="6171" name="Line 27"/>
            <p:cNvSpPr>
              <a:spLocks noChangeShapeType="1"/>
            </p:cNvSpPr>
            <p:nvPr/>
          </p:nvSpPr>
          <p:spPr bwMode="auto">
            <a:xfrm>
              <a:off x="1973" y="2795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</p:grpSp>
      <p:sp>
        <p:nvSpPr>
          <p:cNvPr id="6149" name="Rectangle 28"/>
          <p:cNvSpPr>
            <a:spLocks noChangeArrowheads="1"/>
          </p:cNvSpPr>
          <p:nvPr/>
        </p:nvSpPr>
        <p:spPr bwMode="auto">
          <a:xfrm rot="-5400000">
            <a:off x="4860926" y="2347912"/>
            <a:ext cx="2303462" cy="5762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s-IS"/>
              <a:t>Stofnverð</a:t>
            </a:r>
            <a:endParaRPr lang="en-GB"/>
          </a:p>
        </p:txBody>
      </p:sp>
      <p:sp>
        <p:nvSpPr>
          <p:cNvPr id="6150" name="Rectangle 29"/>
          <p:cNvSpPr>
            <a:spLocks noChangeArrowheads="1"/>
          </p:cNvSpPr>
          <p:nvPr/>
        </p:nvSpPr>
        <p:spPr bwMode="auto">
          <a:xfrm rot="-5400000">
            <a:off x="4860925" y="5156200"/>
            <a:ext cx="2303463" cy="5762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s-IS"/>
              <a:t>Mánaðarleg gjöld</a:t>
            </a:r>
            <a:endParaRPr lang="en-GB"/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5219700" y="1878013"/>
            <a:ext cx="3708400" cy="4287837"/>
            <a:chOff x="3288" y="1183"/>
            <a:chExt cx="2336" cy="2701"/>
          </a:xfrm>
        </p:grpSpPr>
        <p:sp>
          <p:nvSpPr>
            <p:cNvPr id="6152" name="AutoShape 32"/>
            <p:cNvSpPr>
              <a:spLocks noChangeArrowheads="1"/>
            </p:cNvSpPr>
            <p:nvPr/>
          </p:nvSpPr>
          <p:spPr bwMode="auto">
            <a:xfrm>
              <a:off x="4558" y="2205"/>
              <a:ext cx="1066" cy="1089"/>
            </a:xfrm>
            <a:prstGeom prst="wedgeRoundRectCallout">
              <a:avLst>
                <a:gd name="adj1" fmla="val -49435"/>
                <a:gd name="adj2" fmla="val -23278"/>
                <a:gd name="adj3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is-IS"/>
            </a:p>
            <a:p>
              <a:pPr algn="ctr"/>
              <a:r>
                <a:rPr lang="is-IS"/>
                <a:t>Tækifæri til að lækka kostnað</a:t>
              </a:r>
              <a:endParaRPr lang="en-GB"/>
            </a:p>
          </p:txBody>
        </p:sp>
        <p:sp>
          <p:nvSpPr>
            <p:cNvPr id="6153" name="Line 33"/>
            <p:cNvSpPr>
              <a:spLocks noChangeShapeType="1"/>
            </p:cNvSpPr>
            <p:nvPr/>
          </p:nvSpPr>
          <p:spPr bwMode="auto">
            <a:xfrm flipH="1" flipV="1">
              <a:off x="3288" y="1480"/>
              <a:ext cx="1316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6154" name="Line 34"/>
            <p:cNvSpPr>
              <a:spLocks noChangeShapeType="1"/>
            </p:cNvSpPr>
            <p:nvPr/>
          </p:nvSpPr>
          <p:spPr bwMode="auto">
            <a:xfrm flipH="1" flipV="1">
              <a:off x="3379" y="1979"/>
              <a:ext cx="1179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6155" name="Line 35"/>
            <p:cNvSpPr>
              <a:spLocks noChangeShapeType="1"/>
            </p:cNvSpPr>
            <p:nvPr/>
          </p:nvSpPr>
          <p:spPr bwMode="auto">
            <a:xfrm flipH="1" flipV="1">
              <a:off x="3515" y="2251"/>
              <a:ext cx="1043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6156" name="Line 36"/>
            <p:cNvSpPr>
              <a:spLocks noChangeShapeType="1"/>
            </p:cNvSpPr>
            <p:nvPr/>
          </p:nvSpPr>
          <p:spPr bwMode="auto">
            <a:xfrm flipH="1">
              <a:off x="3515" y="2750"/>
              <a:ext cx="1043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6157" name="Line 37"/>
            <p:cNvSpPr>
              <a:spLocks noChangeShapeType="1"/>
            </p:cNvSpPr>
            <p:nvPr/>
          </p:nvSpPr>
          <p:spPr bwMode="auto">
            <a:xfrm flipH="1">
              <a:off x="3515" y="3022"/>
              <a:ext cx="1043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6158" name="Line 38"/>
            <p:cNvSpPr>
              <a:spLocks noChangeShapeType="1"/>
            </p:cNvSpPr>
            <p:nvPr/>
          </p:nvSpPr>
          <p:spPr bwMode="auto">
            <a:xfrm flipH="1">
              <a:off x="3515" y="3249"/>
              <a:ext cx="1089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6159" name="Line 39"/>
            <p:cNvSpPr>
              <a:spLocks noChangeShapeType="1"/>
            </p:cNvSpPr>
            <p:nvPr/>
          </p:nvSpPr>
          <p:spPr bwMode="auto">
            <a:xfrm flipH="1" flipV="1">
              <a:off x="3424" y="1183"/>
              <a:ext cx="1225" cy="1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s-I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2503</Words>
  <Application>Microsoft Office PowerPoint</Application>
  <PresentationFormat>On-screen Show (4:3)</PresentationFormat>
  <Paragraphs>406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Slide 1</vt:lpstr>
      <vt:lpstr>Húsnæði er mikilvægt !</vt:lpstr>
      <vt:lpstr>Sagan – hvernig viljum við haga okkar málum?</vt:lpstr>
      <vt:lpstr>Hvað er húsnæði? Til umhugsunar - hvað eiga þessir tveir hlutir sameiginlegt?</vt:lpstr>
      <vt:lpstr>Norðurlöndin...</vt:lpstr>
      <vt:lpstr>Pólitísk umræða - húsnæðismál</vt:lpstr>
      <vt:lpstr>Nokkur sjónarhorn...</vt:lpstr>
      <vt:lpstr>...</vt:lpstr>
      <vt:lpstr>Hvað myndar húsnæðiskostnað</vt:lpstr>
      <vt:lpstr>Hvernig lítur markaðurinn út í framtíðinni?</vt:lpstr>
      <vt:lpstr>Samanburður á valkostum</vt:lpstr>
      <vt:lpstr>Slide 12</vt:lpstr>
      <vt:lpstr>Forsaga og hugmyndafræði húsnæðissamvinnufélaga</vt:lpstr>
      <vt:lpstr>Uppruni...</vt:lpstr>
      <vt:lpstr>“Rochdale Principle 1844”</vt:lpstr>
      <vt:lpstr>Hvernig virkar búseturéttarfyrirkomulagið</vt:lpstr>
      <vt:lpstr>Dæmi um samanburð við markaðinn</vt:lpstr>
      <vt:lpstr>Búseti í dag</vt:lpstr>
      <vt:lpstr> </vt:lpstr>
      <vt:lpstr>Núverandi gildismat og hlutverk</vt:lpstr>
      <vt:lpstr>Þörfin og aðdragandi</vt:lpstr>
      <vt:lpstr>Að tryggja sér þak yfir höfuðið...</vt:lpstr>
      <vt:lpstr>Grunnhugmyndin</vt:lpstr>
      <vt:lpstr>Skilgreining - Hvað er húsnæðissamvinnufélag ? </vt:lpstr>
      <vt:lpstr>Hver verður þróunin?</vt:lpstr>
      <vt:lpstr>Spurningar?</vt:lpstr>
      <vt:lpstr>Framtíðarsýn – hvernig sérð þú málin þróast? Kostir/Gallar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notandi</cp:lastModifiedBy>
  <cp:revision>142</cp:revision>
  <dcterms:created xsi:type="dcterms:W3CDTF">2010-10-05T11:03:09Z</dcterms:created>
  <dcterms:modified xsi:type="dcterms:W3CDTF">2011-03-28T15:37:27Z</dcterms:modified>
</cp:coreProperties>
</file>